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7" r:id="rId2"/>
    <p:sldId id="264" r:id="rId3"/>
    <p:sldId id="258" r:id="rId4"/>
    <p:sldId id="265" r:id="rId5"/>
    <p:sldId id="310" r:id="rId6"/>
    <p:sldId id="335" r:id="rId7"/>
    <p:sldId id="336" r:id="rId8"/>
    <p:sldId id="337" r:id="rId9"/>
    <p:sldId id="260" r:id="rId10"/>
    <p:sldId id="352" r:id="rId11"/>
    <p:sldId id="261" r:id="rId12"/>
    <p:sldId id="334" r:id="rId13"/>
    <p:sldId id="281" r:id="rId14"/>
    <p:sldId id="282" r:id="rId15"/>
    <p:sldId id="283" r:id="rId16"/>
    <p:sldId id="311" r:id="rId17"/>
    <p:sldId id="357" r:id="rId18"/>
    <p:sldId id="307" r:id="rId19"/>
    <p:sldId id="285" r:id="rId20"/>
    <p:sldId id="308" r:id="rId21"/>
    <p:sldId id="286" r:id="rId22"/>
    <p:sldId id="309" r:id="rId23"/>
    <p:sldId id="275" r:id="rId24"/>
    <p:sldId id="269" r:id="rId25"/>
    <p:sldId id="270" r:id="rId26"/>
    <p:sldId id="271" r:id="rId27"/>
    <p:sldId id="272" r:id="rId28"/>
    <p:sldId id="273" r:id="rId29"/>
    <p:sldId id="256" r:id="rId30"/>
    <p:sldId id="302" r:id="rId31"/>
    <p:sldId id="301" r:id="rId32"/>
    <p:sldId id="287" r:id="rId33"/>
    <p:sldId id="288" r:id="rId34"/>
    <p:sldId id="289" r:id="rId35"/>
    <p:sldId id="290" r:id="rId36"/>
    <p:sldId id="305" r:id="rId37"/>
    <p:sldId id="291" r:id="rId38"/>
    <p:sldId id="292" r:id="rId39"/>
    <p:sldId id="298" r:id="rId40"/>
    <p:sldId id="306" r:id="rId41"/>
    <p:sldId id="294" r:id="rId42"/>
    <p:sldId id="293" r:id="rId43"/>
    <p:sldId id="295" r:id="rId44"/>
    <p:sldId id="296" r:id="rId45"/>
    <p:sldId id="338" r:id="rId46"/>
    <p:sldId id="297" r:id="rId47"/>
    <p:sldId id="339" r:id="rId48"/>
    <p:sldId id="321" r:id="rId49"/>
    <p:sldId id="340" r:id="rId50"/>
    <p:sldId id="328" r:id="rId51"/>
    <p:sldId id="322" r:id="rId52"/>
    <p:sldId id="327" r:id="rId53"/>
    <p:sldId id="326" r:id="rId54"/>
    <p:sldId id="350" r:id="rId55"/>
    <p:sldId id="325" r:id="rId56"/>
    <p:sldId id="324" r:id="rId57"/>
    <p:sldId id="323" r:id="rId58"/>
    <p:sldId id="341" r:id="rId59"/>
    <p:sldId id="349" r:id="rId60"/>
    <p:sldId id="330" r:id="rId61"/>
    <p:sldId id="331" r:id="rId62"/>
    <p:sldId id="351" r:id="rId63"/>
    <p:sldId id="342" r:id="rId64"/>
    <p:sldId id="332" r:id="rId65"/>
    <p:sldId id="355" r:id="rId66"/>
    <p:sldId id="329" r:id="rId67"/>
    <p:sldId id="358" r:id="rId68"/>
    <p:sldId id="356" r:id="rId69"/>
    <p:sldId id="312" r:id="rId70"/>
    <p:sldId id="313" r:id="rId71"/>
    <p:sldId id="315" r:id="rId72"/>
    <p:sldId id="316" r:id="rId73"/>
    <p:sldId id="317" r:id="rId74"/>
    <p:sldId id="318" r:id="rId75"/>
    <p:sldId id="319" r:id="rId76"/>
    <p:sldId id="320" r:id="rId77"/>
    <p:sldId id="333" r:id="rId78"/>
    <p:sldId id="354" r:id="rId79"/>
    <p:sldId id="353" r:id="rId80"/>
    <p:sldId id="343" r:id="rId81"/>
    <p:sldId id="344" r:id="rId82"/>
    <p:sldId id="345" r:id="rId83"/>
    <p:sldId id="346" r:id="rId84"/>
    <p:sldId id="347" r:id="rId85"/>
    <p:sldId id="348" r:id="rId86"/>
    <p:sldId id="262" r:id="rId87"/>
    <p:sldId id="263"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FFFFFF"/>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3343" autoAdjust="0"/>
  </p:normalViewPr>
  <p:slideViewPr>
    <p:cSldViewPr>
      <p:cViewPr varScale="1">
        <p:scale>
          <a:sx n="58" d="100"/>
          <a:sy n="58" d="100"/>
        </p:scale>
        <p:origin x="1536"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1"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52"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82F78E-7408-4F30-ACBF-A004F84D6F1D}" type="datetimeFigureOut">
              <a:rPr lang="en-US" smtClean="0"/>
              <a:t>8/2/2025</a:t>
            </a:fld>
            <a:endParaRPr lang="en-US"/>
          </a:p>
        </p:txBody>
      </p:sp>
      <p:sp>
        <p:nvSpPr>
          <p:cNvPr id="1048653"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54"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56"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E0C3D2-B84C-466B-A9E9-8B32ADD7A9A2}" type="slidenum">
              <a:rPr lang="en-US" smtClean="0"/>
              <a:t>‹#›</a:t>
            </a:fld>
            <a:endParaRPr lang="en-US"/>
          </a:p>
        </p:txBody>
      </p:sp>
    </p:spTree>
    <p:extLst>
      <p:ext uri="{BB962C8B-B14F-4D97-AF65-F5344CB8AC3E}">
        <p14:creationId xmlns:p14="http://schemas.microsoft.com/office/powerpoint/2010/main" val="2281287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E0C3D2-B84C-466B-A9E9-8B32ADD7A9A2}" type="slidenum">
              <a:rPr lang="en-US" smtClean="0"/>
              <a:t>18</a:t>
            </a:fld>
            <a:endParaRPr lang="en-US"/>
          </a:p>
        </p:txBody>
      </p:sp>
    </p:spTree>
    <p:extLst>
      <p:ext uri="{BB962C8B-B14F-4D97-AF65-F5344CB8AC3E}">
        <p14:creationId xmlns:p14="http://schemas.microsoft.com/office/powerpoint/2010/main" val="32955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E0C3D2-B84C-466B-A9E9-8B32ADD7A9A2}" type="slidenum">
              <a:rPr lang="en-US" smtClean="0"/>
              <a:t>25</a:t>
            </a:fld>
            <a:endParaRPr lang="en-US"/>
          </a:p>
        </p:txBody>
      </p:sp>
    </p:spTree>
    <p:extLst>
      <p:ext uri="{BB962C8B-B14F-4D97-AF65-F5344CB8AC3E}">
        <p14:creationId xmlns:p14="http://schemas.microsoft.com/office/powerpoint/2010/main" val="380487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E0C3D2-B84C-466B-A9E9-8B32ADD7A9A2}" type="slidenum">
              <a:rPr lang="en-US" smtClean="0"/>
              <a:t>33</a:t>
            </a:fld>
            <a:endParaRPr lang="en-US"/>
          </a:p>
        </p:txBody>
      </p:sp>
    </p:spTree>
    <p:extLst>
      <p:ext uri="{BB962C8B-B14F-4D97-AF65-F5344CB8AC3E}">
        <p14:creationId xmlns:p14="http://schemas.microsoft.com/office/powerpoint/2010/main" val="124977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E0C3D2-B84C-466B-A9E9-8B32ADD7A9A2}" type="slidenum">
              <a:rPr lang="en-US" smtClean="0"/>
              <a:t>75</a:t>
            </a:fld>
            <a:endParaRPr lang="en-US"/>
          </a:p>
        </p:txBody>
      </p:sp>
    </p:spTree>
    <p:extLst>
      <p:ext uri="{BB962C8B-B14F-4D97-AF65-F5344CB8AC3E}">
        <p14:creationId xmlns:p14="http://schemas.microsoft.com/office/powerpoint/2010/main" val="239668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1"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582"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583" name="Date Placeholder 3"/>
          <p:cNvSpPr>
            <a:spLocks noGrp="1"/>
          </p:cNvSpPr>
          <p:nvPr>
            <p:ph type="dt" sz="half" idx="10"/>
          </p:nvPr>
        </p:nvSpPr>
        <p:spPr/>
        <p:txBody>
          <a:bodyPr/>
          <a:lstStyle/>
          <a:p>
            <a:fld id="{74A5EE40-A059-4B2D-AA5B-DA95ED098CC5}" type="datetimeFigureOut">
              <a:rPr lang="en-US" smtClean="0"/>
              <a:t>8/2/2025</a:t>
            </a:fld>
            <a:endParaRPr lang="en-US"/>
          </a:p>
        </p:txBody>
      </p:sp>
      <p:sp>
        <p:nvSpPr>
          <p:cNvPr id="1048584" name="Footer Placeholder 4"/>
          <p:cNvSpPr>
            <a:spLocks noGrp="1"/>
          </p:cNvSpPr>
          <p:nvPr>
            <p:ph type="ftr" sz="quarter" idx="11"/>
          </p:nvPr>
        </p:nvSpPr>
        <p:spPr/>
        <p:txBody>
          <a:bodyPr/>
          <a:lstStyle/>
          <a:p>
            <a:endParaRPr lang="en-US"/>
          </a:p>
        </p:txBody>
      </p:sp>
      <p:sp>
        <p:nvSpPr>
          <p:cNvPr id="1048585" name="Slide Number Placeholder 5"/>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18" name="Title 1"/>
          <p:cNvSpPr>
            <a:spLocks noGrp="1"/>
          </p:cNvSpPr>
          <p:nvPr>
            <p:ph type="title"/>
          </p:nvPr>
        </p:nvSpPr>
        <p:spPr/>
        <p:txBody>
          <a:bodyPr/>
          <a:lstStyle/>
          <a:p>
            <a:r>
              <a:rPr lang="en-US"/>
              <a:t>Click to edit Master title style</a:t>
            </a:r>
          </a:p>
        </p:txBody>
      </p:sp>
      <p:sp>
        <p:nvSpPr>
          <p:cNvPr id="1048619"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0" name="Date Placeholder 3"/>
          <p:cNvSpPr>
            <a:spLocks noGrp="1"/>
          </p:cNvSpPr>
          <p:nvPr>
            <p:ph type="dt" sz="half" idx="10"/>
          </p:nvPr>
        </p:nvSpPr>
        <p:spPr/>
        <p:txBody>
          <a:bodyPr/>
          <a:lstStyle/>
          <a:p>
            <a:fld id="{74A5EE40-A059-4B2D-AA5B-DA95ED098CC5}" type="datetimeFigureOut">
              <a:rPr lang="en-US" smtClean="0"/>
              <a:t>8/2/2025</a:t>
            </a:fld>
            <a:endParaRPr lang="en-US"/>
          </a:p>
        </p:txBody>
      </p:sp>
      <p:sp>
        <p:nvSpPr>
          <p:cNvPr id="1048621" name="Footer Placeholder 4"/>
          <p:cNvSpPr>
            <a:spLocks noGrp="1"/>
          </p:cNvSpPr>
          <p:nvPr>
            <p:ph type="ftr" sz="quarter" idx="11"/>
          </p:nvPr>
        </p:nvSpPr>
        <p:spPr/>
        <p:txBody>
          <a:bodyPr/>
          <a:lstStyle/>
          <a:p>
            <a:endParaRPr lang="en-US"/>
          </a:p>
        </p:txBody>
      </p:sp>
      <p:sp>
        <p:nvSpPr>
          <p:cNvPr id="1048622" name="Slide Number Placeholder 5"/>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07"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608"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09" name="Date Placeholder 3"/>
          <p:cNvSpPr>
            <a:spLocks noGrp="1"/>
          </p:cNvSpPr>
          <p:nvPr>
            <p:ph type="dt" sz="half" idx="10"/>
          </p:nvPr>
        </p:nvSpPr>
        <p:spPr/>
        <p:txBody>
          <a:bodyPr/>
          <a:lstStyle/>
          <a:p>
            <a:fld id="{74A5EE40-A059-4B2D-AA5B-DA95ED098CC5}" type="datetimeFigureOut">
              <a:rPr lang="en-US" smtClean="0"/>
              <a:t>8/2/2025</a:t>
            </a:fld>
            <a:endParaRPr lang="en-US"/>
          </a:p>
        </p:txBody>
      </p:sp>
      <p:sp>
        <p:nvSpPr>
          <p:cNvPr id="1048610" name="Footer Placeholder 4"/>
          <p:cNvSpPr>
            <a:spLocks noGrp="1"/>
          </p:cNvSpPr>
          <p:nvPr>
            <p:ph type="ftr" sz="quarter" idx="11"/>
          </p:nvPr>
        </p:nvSpPr>
        <p:spPr/>
        <p:txBody>
          <a:bodyPr/>
          <a:lstStyle/>
          <a:p>
            <a:endParaRPr lang="en-US"/>
          </a:p>
        </p:txBody>
      </p:sp>
      <p:sp>
        <p:nvSpPr>
          <p:cNvPr id="1048611" name="Slide Number Placeholder 5"/>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7" name="Title 1"/>
          <p:cNvSpPr>
            <a:spLocks noGrp="1"/>
          </p:cNvSpPr>
          <p:nvPr>
            <p:ph type="title"/>
          </p:nvPr>
        </p:nvSpPr>
        <p:spPr/>
        <p:txBody>
          <a:bodyPr/>
          <a:lstStyle/>
          <a:p>
            <a:r>
              <a:rPr lang="en-US"/>
              <a:t>Click to edit Master title style</a:t>
            </a:r>
          </a:p>
        </p:txBody>
      </p:sp>
      <p:sp>
        <p:nvSpPr>
          <p:cNvPr id="1048588"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9" name="Date Placeholder 3"/>
          <p:cNvSpPr>
            <a:spLocks noGrp="1"/>
          </p:cNvSpPr>
          <p:nvPr>
            <p:ph type="dt" sz="half" idx="10"/>
          </p:nvPr>
        </p:nvSpPr>
        <p:spPr/>
        <p:txBody>
          <a:bodyPr/>
          <a:lstStyle/>
          <a:p>
            <a:fld id="{74A5EE40-A059-4B2D-AA5B-DA95ED098CC5}" type="datetimeFigureOut">
              <a:rPr lang="en-US" smtClean="0"/>
              <a:t>8/2/2025</a:t>
            </a:fld>
            <a:endParaRPr lang="en-US"/>
          </a:p>
        </p:txBody>
      </p:sp>
      <p:sp>
        <p:nvSpPr>
          <p:cNvPr id="1048590" name="Footer Placeholder 4"/>
          <p:cNvSpPr>
            <a:spLocks noGrp="1"/>
          </p:cNvSpPr>
          <p:nvPr>
            <p:ph type="ftr" sz="quarter" idx="11"/>
          </p:nvPr>
        </p:nvSpPr>
        <p:spPr/>
        <p:txBody>
          <a:bodyPr/>
          <a:lstStyle/>
          <a:p>
            <a:endParaRPr lang="en-US"/>
          </a:p>
        </p:txBody>
      </p:sp>
      <p:sp>
        <p:nvSpPr>
          <p:cNvPr id="1048591" name="Slide Number Placeholder 5"/>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23"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624"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25" name="Date Placeholder 3"/>
          <p:cNvSpPr>
            <a:spLocks noGrp="1"/>
          </p:cNvSpPr>
          <p:nvPr>
            <p:ph type="dt" sz="half" idx="10"/>
          </p:nvPr>
        </p:nvSpPr>
        <p:spPr/>
        <p:txBody>
          <a:bodyPr/>
          <a:lstStyle/>
          <a:p>
            <a:fld id="{74A5EE40-A059-4B2D-AA5B-DA95ED098CC5}" type="datetimeFigureOut">
              <a:rPr lang="en-US" smtClean="0"/>
              <a:t>8/2/2025</a:t>
            </a:fld>
            <a:endParaRPr lang="en-US"/>
          </a:p>
        </p:txBody>
      </p:sp>
      <p:sp>
        <p:nvSpPr>
          <p:cNvPr id="1048626" name="Footer Placeholder 4"/>
          <p:cNvSpPr>
            <a:spLocks noGrp="1"/>
          </p:cNvSpPr>
          <p:nvPr>
            <p:ph type="ftr" sz="quarter" idx="11"/>
          </p:nvPr>
        </p:nvSpPr>
        <p:spPr/>
        <p:txBody>
          <a:bodyPr/>
          <a:lstStyle/>
          <a:p>
            <a:endParaRPr lang="en-US"/>
          </a:p>
        </p:txBody>
      </p:sp>
      <p:sp>
        <p:nvSpPr>
          <p:cNvPr id="1048627" name="Slide Number Placeholder 5"/>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28" name="Title 1"/>
          <p:cNvSpPr>
            <a:spLocks noGrp="1"/>
          </p:cNvSpPr>
          <p:nvPr>
            <p:ph type="title"/>
          </p:nvPr>
        </p:nvSpPr>
        <p:spPr/>
        <p:txBody>
          <a:bodyPr/>
          <a:lstStyle/>
          <a:p>
            <a:r>
              <a:rPr lang="en-US"/>
              <a:t>Click to edit Master title style</a:t>
            </a:r>
          </a:p>
        </p:txBody>
      </p:sp>
      <p:sp>
        <p:nvSpPr>
          <p:cNvPr id="1048629"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1" name="Date Placeholder 4"/>
          <p:cNvSpPr>
            <a:spLocks noGrp="1"/>
          </p:cNvSpPr>
          <p:nvPr>
            <p:ph type="dt" sz="half" idx="10"/>
          </p:nvPr>
        </p:nvSpPr>
        <p:spPr/>
        <p:txBody>
          <a:bodyPr/>
          <a:lstStyle/>
          <a:p>
            <a:fld id="{74A5EE40-A059-4B2D-AA5B-DA95ED098CC5}" type="datetimeFigureOut">
              <a:rPr lang="en-US" smtClean="0"/>
              <a:t>8/2/2025</a:t>
            </a:fld>
            <a:endParaRPr lang="en-US"/>
          </a:p>
        </p:txBody>
      </p:sp>
      <p:sp>
        <p:nvSpPr>
          <p:cNvPr id="1048632" name="Footer Placeholder 5"/>
          <p:cNvSpPr>
            <a:spLocks noGrp="1"/>
          </p:cNvSpPr>
          <p:nvPr>
            <p:ph type="ftr" sz="quarter" idx="11"/>
          </p:nvPr>
        </p:nvSpPr>
        <p:spPr/>
        <p:txBody>
          <a:bodyPr/>
          <a:lstStyle/>
          <a:p>
            <a:endParaRPr lang="en-US"/>
          </a:p>
        </p:txBody>
      </p:sp>
      <p:sp>
        <p:nvSpPr>
          <p:cNvPr id="1048633" name="Slide Number Placeholder 6"/>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p>
            <a:r>
              <a:rPr lang="en-US"/>
              <a:t>Click to edit Master title style</a:t>
            </a:r>
          </a:p>
        </p:txBody>
      </p:sp>
      <p:sp>
        <p:nvSpPr>
          <p:cNvPr id="1048635"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36"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7"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38"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9" name="Date Placeholder 6"/>
          <p:cNvSpPr>
            <a:spLocks noGrp="1"/>
          </p:cNvSpPr>
          <p:nvPr>
            <p:ph type="dt" sz="half" idx="10"/>
          </p:nvPr>
        </p:nvSpPr>
        <p:spPr/>
        <p:txBody>
          <a:bodyPr/>
          <a:lstStyle/>
          <a:p>
            <a:fld id="{74A5EE40-A059-4B2D-AA5B-DA95ED098CC5}" type="datetimeFigureOut">
              <a:rPr lang="en-US" smtClean="0"/>
              <a:t>8/2/2025</a:t>
            </a:fld>
            <a:endParaRPr lang="en-US"/>
          </a:p>
        </p:txBody>
      </p:sp>
      <p:sp>
        <p:nvSpPr>
          <p:cNvPr id="1048640" name="Footer Placeholder 7"/>
          <p:cNvSpPr>
            <a:spLocks noGrp="1"/>
          </p:cNvSpPr>
          <p:nvPr>
            <p:ph type="ftr" sz="quarter" idx="11"/>
          </p:nvPr>
        </p:nvSpPr>
        <p:spPr/>
        <p:txBody>
          <a:bodyPr/>
          <a:lstStyle/>
          <a:p>
            <a:endParaRPr lang="en-US"/>
          </a:p>
        </p:txBody>
      </p:sp>
      <p:sp>
        <p:nvSpPr>
          <p:cNvPr id="1048641" name="Slide Number Placeholder 8"/>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03" name="Title 1"/>
          <p:cNvSpPr>
            <a:spLocks noGrp="1"/>
          </p:cNvSpPr>
          <p:nvPr>
            <p:ph type="title"/>
          </p:nvPr>
        </p:nvSpPr>
        <p:spPr/>
        <p:txBody>
          <a:bodyPr/>
          <a:lstStyle/>
          <a:p>
            <a:r>
              <a:rPr lang="en-US"/>
              <a:t>Click to edit Master title style</a:t>
            </a:r>
          </a:p>
        </p:txBody>
      </p:sp>
      <p:sp>
        <p:nvSpPr>
          <p:cNvPr id="1048604" name="Date Placeholder 2"/>
          <p:cNvSpPr>
            <a:spLocks noGrp="1"/>
          </p:cNvSpPr>
          <p:nvPr>
            <p:ph type="dt" sz="half" idx="10"/>
          </p:nvPr>
        </p:nvSpPr>
        <p:spPr/>
        <p:txBody>
          <a:bodyPr/>
          <a:lstStyle/>
          <a:p>
            <a:fld id="{74A5EE40-A059-4B2D-AA5B-DA95ED098CC5}" type="datetimeFigureOut">
              <a:rPr lang="en-US" smtClean="0"/>
              <a:t>8/2/2025</a:t>
            </a:fld>
            <a:endParaRPr lang="en-US"/>
          </a:p>
        </p:txBody>
      </p:sp>
      <p:sp>
        <p:nvSpPr>
          <p:cNvPr id="1048605" name="Footer Placeholder 3"/>
          <p:cNvSpPr>
            <a:spLocks noGrp="1"/>
          </p:cNvSpPr>
          <p:nvPr>
            <p:ph type="ftr" sz="quarter" idx="11"/>
          </p:nvPr>
        </p:nvSpPr>
        <p:spPr/>
        <p:txBody>
          <a:bodyPr/>
          <a:lstStyle/>
          <a:p>
            <a:endParaRPr lang="en-US"/>
          </a:p>
        </p:txBody>
      </p:sp>
      <p:sp>
        <p:nvSpPr>
          <p:cNvPr id="1048606" name="Slide Number Placeholder 4"/>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42" name="Date Placeholder 1"/>
          <p:cNvSpPr>
            <a:spLocks noGrp="1"/>
          </p:cNvSpPr>
          <p:nvPr>
            <p:ph type="dt" sz="half" idx="10"/>
          </p:nvPr>
        </p:nvSpPr>
        <p:spPr/>
        <p:txBody>
          <a:bodyPr/>
          <a:lstStyle/>
          <a:p>
            <a:fld id="{74A5EE40-A059-4B2D-AA5B-DA95ED098CC5}" type="datetimeFigureOut">
              <a:rPr lang="en-US" smtClean="0"/>
              <a:t>8/2/2025</a:t>
            </a:fld>
            <a:endParaRPr lang="en-US"/>
          </a:p>
        </p:txBody>
      </p:sp>
      <p:sp>
        <p:nvSpPr>
          <p:cNvPr id="1048643" name="Footer Placeholder 2"/>
          <p:cNvSpPr>
            <a:spLocks noGrp="1"/>
          </p:cNvSpPr>
          <p:nvPr>
            <p:ph type="ftr" sz="quarter" idx="11"/>
          </p:nvPr>
        </p:nvSpPr>
        <p:spPr/>
        <p:txBody>
          <a:bodyPr/>
          <a:lstStyle/>
          <a:p>
            <a:endParaRPr lang="en-US"/>
          </a:p>
        </p:txBody>
      </p:sp>
      <p:sp>
        <p:nvSpPr>
          <p:cNvPr id="1048644" name="Slide Number Placeholder 3"/>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45"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64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7"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48" name="Date Placeholder 4"/>
          <p:cNvSpPr>
            <a:spLocks noGrp="1"/>
          </p:cNvSpPr>
          <p:nvPr>
            <p:ph type="dt" sz="half" idx="10"/>
          </p:nvPr>
        </p:nvSpPr>
        <p:spPr/>
        <p:txBody>
          <a:bodyPr/>
          <a:lstStyle/>
          <a:p>
            <a:fld id="{74A5EE40-A059-4B2D-AA5B-DA95ED098CC5}" type="datetimeFigureOut">
              <a:rPr lang="en-US" smtClean="0"/>
              <a:t>8/2/2025</a:t>
            </a:fld>
            <a:endParaRPr lang="en-US"/>
          </a:p>
        </p:txBody>
      </p:sp>
      <p:sp>
        <p:nvSpPr>
          <p:cNvPr id="1048649" name="Footer Placeholder 5"/>
          <p:cNvSpPr>
            <a:spLocks noGrp="1"/>
          </p:cNvSpPr>
          <p:nvPr>
            <p:ph type="ftr" sz="quarter" idx="11"/>
          </p:nvPr>
        </p:nvSpPr>
        <p:spPr/>
        <p:txBody>
          <a:bodyPr/>
          <a:lstStyle/>
          <a:p>
            <a:endParaRPr lang="en-US"/>
          </a:p>
        </p:txBody>
      </p:sp>
      <p:sp>
        <p:nvSpPr>
          <p:cNvPr id="1048650" name="Slide Number Placeholder 6"/>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1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61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1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15" name="Date Placeholder 4"/>
          <p:cNvSpPr>
            <a:spLocks noGrp="1"/>
          </p:cNvSpPr>
          <p:nvPr>
            <p:ph type="dt" sz="half" idx="10"/>
          </p:nvPr>
        </p:nvSpPr>
        <p:spPr/>
        <p:txBody>
          <a:bodyPr/>
          <a:lstStyle/>
          <a:p>
            <a:fld id="{74A5EE40-A059-4B2D-AA5B-DA95ED098CC5}" type="datetimeFigureOut">
              <a:rPr lang="en-US" smtClean="0"/>
              <a:t>8/2/2025</a:t>
            </a:fld>
            <a:endParaRPr lang="en-US"/>
          </a:p>
        </p:txBody>
      </p:sp>
      <p:sp>
        <p:nvSpPr>
          <p:cNvPr id="1048616" name="Footer Placeholder 5"/>
          <p:cNvSpPr>
            <a:spLocks noGrp="1"/>
          </p:cNvSpPr>
          <p:nvPr>
            <p:ph type="ftr" sz="quarter" idx="11"/>
          </p:nvPr>
        </p:nvSpPr>
        <p:spPr/>
        <p:txBody>
          <a:bodyPr/>
          <a:lstStyle/>
          <a:p>
            <a:endParaRPr lang="en-US"/>
          </a:p>
        </p:txBody>
      </p:sp>
      <p:sp>
        <p:nvSpPr>
          <p:cNvPr id="1048617" name="Slide Number Placeholder 6"/>
          <p:cNvSpPr>
            <a:spLocks noGrp="1"/>
          </p:cNvSpPr>
          <p:nvPr>
            <p:ph type="sldNum" sz="quarter" idx="12"/>
          </p:nvPr>
        </p:nvSpPr>
        <p:spPr/>
        <p:txBody>
          <a:bodyPr/>
          <a:lstStyle/>
          <a:p>
            <a:fld id="{C799E7E9-21D1-43F9-B2C7-DE62B5361DE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A5EE40-A059-4B2D-AA5B-DA95ED098CC5}" type="datetimeFigureOut">
              <a:rPr lang="en-US" smtClean="0"/>
              <a:t>8/2/2025</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9E7E9-21D1-43F9-B2C7-DE62B5361DE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mailto:info@genialdigitech.com"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ctrTitle"/>
          </p:nvPr>
        </p:nvSpPr>
        <p:spPr>
          <a:xfrm>
            <a:off x="145473" y="1302327"/>
            <a:ext cx="8915400" cy="5389418"/>
          </a:xfrm>
        </p:spPr>
        <p:txBody>
          <a:bodyPr>
            <a:normAutofit/>
          </a:bodyPr>
          <a:lstStyle/>
          <a:p>
            <a:r>
              <a:rPr lang="en-US" sz="2800" b="1" dirty="0">
                <a:solidFill>
                  <a:schemeClr val="accent4"/>
                </a:solidFill>
                <a:latin typeface="Times New Roman" pitchFamily="18" charset="0"/>
                <a:cs typeface="Times New Roman" pitchFamily="18" charset="0"/>
              </a:rPr>
              <a:t>WEB BASED PROJECT BIDDING SYSTEM FOR</a:t>
            </a:r>
            <a:br>
              <a:rPr lang="en-US" sz="2800" b="1" dirty="0">
                <a:solidFill>
                  <a:schemeClr val="accent4"/>
                </a:solidFill>
                <a:latin typeface="Times New Roman" pitchFamily="18" charset="0"/>
                <a:cs typeface="Times New Roman" pitchFamily="18" charset="0"/>
              </a:rPr>
            </a:br>
            <a:r>
              <a:rPr lang="en-US" sz="2800" b="1" dirty="0">
                <a:solidFill>
                  <a:schemeClr val="accent4"/>
                </a:solidFill>
                <a:latin typeface="Times New Roman" pitchFamily="18" charset="0"/>
                <a:cs typeface="Times New Roman" pitchFamily="18" charset="0"/>
              </a:rPr>
              <a:t>AN IT ORGANIZATION </a:t>
            </a:r>
            <a:br>
              <a:rPr lang="en-US" sz="2800" b="1" dirty="0">
                <a:solidFill>
                  <a:schemeClr val="accent4"/>
                </a:solidFill>
                <a:latin typeface="Times New Roman" pitchFamily="18" charset="0"/>
                <a:cs typeface="Times New Roman" pitchFamily="18" charset="0"/>
              </a:rPr>
            </a:br>
            <a:r>
              <a:rPr lang="en-US" sz="2700" dirty="0">
                <a:solidFill>
                  <a:srgbClr val="7030A0"/>
                </a:solidFill>
                <a:latin typeface="Times New Roman" pitchFamily="18" charset="0"/>
                <a:cs typeface="Times New Roman" pitchFamily="18" charset="0"/>
              </a:rPr>
              <a:t>Presented by</a:t>
            </a:r>
            <a:br>
              <a:rPr lang="en-US" sz="2400" dirty="0">
                <a:solidFill>
                  <a:srgbClr val="7030A0"/>
                </a:solidFill>
                <a:latin typeface="Times New Roman" pitchFamily="18" charset="0"/>
                <a:cs typeface="Times New Roman" pitchFamily="18" charset="0"/>
              </a:rPr>
            </a:br>
            <a:r>
              <a:rPr lang="en-US" sz="2700" b="1" dirty="0">
                <a:solidFill>
                  <a:srgbClr val="FF0000"/>
                </a:solidFill>
                <a:latin typeface="Times New Roman" pitchFamily="18" charset="0"/>
                <a:cs typeface="Times New Roman" pitchFamily="18" charset="0"/>
              </a:rPr>
              <a:t>Ms. A. Fameeha Zeenath</a:t>
            </a:r>
            <a:br>
              <a:rPr lang="en-US" sz="3200" dirty="0">
                <a:solidFill>
                  <a:schemeClr val="accent2">
                    <a:lumMod val="75000"/>
                  </a:schemeClr>
                </a:solidFill>
                <a:latin typeface="Times New Roman" pitchFamily="18" charset="0"/>
                <a:cs typeface="Times New Roman" pitchFamily="18" charset="0"/>
              </a:rPr>
            </a:br>
            <a:r>
              <a:rPr lang="en-US" sz="2200" b="1" dirty="0">
                <a:solidFill>
                  <a:schemeClr val="tx2"/>
                </a:solidFill>
                <a:latin typeface="Times New Roman" pitchFamily="18" charset="0"/>
                <a:cs typeface="Times New Roman" pitchFamily="18" charset="0"/>
              </a:rPr>
              <a:t>(Reg No:820323622019)</a:t>
            </a:r>
            <a:br>
              <a:rPr lang="en-US" sz="2200" b="1" dirty="0">
                <a:solidFill>
                  <a:schemeClr val="tx2"/>
                </a:solidFill>
                <a:latin typeface="Times New Roman" pitchFamily="18" charset="0"/>
                <a:cs typeface="Times New Roman" pitchFamily="18" charset="0"/>
              </a:rPr>
            </a:br>
            <a:r>
              <a:rPr lang="en-US" sz="2200" b="1" dirty="0">
                <a:solidFill>
                  <a:schemeClr val="tx2"/>
                </a:solidFill>
                <a:latin typeface="Times New Roman" pitchFamily="18" charset="0"/>
                <a:cs typeface="Times New Roman" pitchFamily="18" charset="0"/>
              </a:rPr>
              <a:t>Final Year-MCA</a:t>
            </a:r>
            <a:br>
              <a:rPr lang="en-US" sz="2200" b="1" dirty="0">
                <a:solidFill>
                  <a:schemeClr val="tx2"/>
                </a:solidFill>
                <a:latin typeface="Times New Roman" pitchFamily="18" charset="0"/>
                <a:cs typeface="Times New Roman" pitchFamily="18" charset="0"/>
              </a:rPr>
            </a:br>
            <a:br>
              <a:rPr lang="en-US" sz="3200" b="1" dirty="0">
                <a:solidFill>
                  <a:schemeClr val="tx2"/>
                </a:solidFill>
                <a:latin typeface="Times New Roman" pitchFamily="18" charset="0"/>
                <a:cs typeface="Times New Roman" pitchFamily="18" charset="0"/>
              </a:rPr>
            </a:br>
            <a:r>
              <a:rPr lang="en-US" sz="2700" b="1" u="sng" dirty="0">
                <a:solidFill>
                  <a:srgbClr val="7030A0"/>
                </a:solidFill>
                <a:latin typeface="Times New Roman" pitchFamily="18" charset="0"/>
                <a:cs typeface="Times New Roman" pitchFamily="18" charset="0"/>
              </a:rPr>
              <a:t>Under the Supervision of</a:t>
            </a:r>
            <a:br>
              <a:rPr lang="en-US" sz="3200" b="1" dirty="0">
                <a:solidFill>
                  <a:schemeClr val="tx2"/>
                </a:solidFill>
                <a:latin typeface="Times New Roman" pitchFamily="18" charset="0"/>
                <a:cs typeface="Times New Roman" pitchFamily="18" charset="0"/>
              </a:rPr>
            </a:br>
            <a:r>
              <a:rPr lang="en-US" sz="3200" b="1" dirty="0">
                <a:solidFill>
                  <a:srgbClr val="FF0000"/>
                </a:solidFill>
                <a:latin typeface="Times New Roman" pitchFamily="18" charset="0"/>
                <a:cs typeface="Times New Roman" pitchFamily="18" charset="0"/>
              </a:rPr>
              <a:t>Dr. A. </a:t>
            </a:r>
            <a:r>
              <a:rPr lang="en-US" sz="3200" b="1" dirty="0" err="1">
                <a:solidFill>
                  <a:srgbClr val="FF0000"/>
                </a:solidFill>
                <a:latin typeface="Times New Roman" pitchFamily="18" charset="0"/>
                <a:cs typeface="Times New Roman" pitchFamily="18" charset="0"/>
              </a:rPr>
              <a:t>Suganthi</a:t>
            </a:r>
            <a:r>
              <a:rPr lang="en-US" sz="32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MCA.,M.Phil.,Ph.D</a:t>
            </a:r>
            <a:r>
              <a:rPr lang="en-US" sz="2000" b="1" dirty="0">
                <a:solidFill>
                  <a:srgbClr val="FF0000"/>
                </a:solidFill>
                <a:latin typeface="Times New Roman" pitchFamily="18" charset="0"/>
                <a:cs typeface="Times New Roman" pitchFamily="18" charset="0"/>
              </a:rPr>
              <a:t>.,</a:t>
            </a:r>
            <a:br>
              <a:rPr lang="en-US" sz="3200" b="1" dirty="0">
                <a:solidFill>
                  <a:schemeClr val="tx2"/>
                </a:solidFill>
                <a:latin typeface="Times New Roman" pitchFamily="18" charset="0"/>
                <a:cs typeface="Times New Roman" pitchFamily="18" charset="0"/>
              </a:rPr>
            </a:br>
            <a:r>
              <a:rPr lang="en-US" sz="2000" b="1" dirty="0">
                <a:solidFill>
                  <a:schemeClr val="tx2"/>
                </a:solidFill>
                <a:latin typeface="Times New Roman" pitchFamily="18" charset="0"/>
                <a:cs typeface="Times New Roman" pitchFamily="18" charset="0"/>
              </a:rPr>
              <a:t>Assistant Professor</a:t>
            </a:r>
            <a:br>
              <a:rPr lang="en-US" sz="2000" b="1" dirty="0">
                <a:solidFill>
                  <a:schemeClr val="tx2"/>
                </a:solidFill>
                <a:latin typeface="Times New Roman" pitchFamily="18" charset="0"/>
                <a:cs typeface="Times New Roman" pitchFamily="18" charset="0"/>
              </a:rPr>
            </a:br>
            <a:r>
              <a:rPr lang="en-US" sz="2000" b="1" dirty="0">
                <a:solidFill>
                  <a:schemeClr val="tx2"/>
                </a:solidFill>
                <a:latin typeface="Times New Roman" pitchFamily="18" charset="0"/>
                <a:cs typeface="Times New Roman" pitchFamily="18" charset="0"/>
              </a:rPr>
              <a:t>Department of Computer Applications</a:t>
            </a:r>
            <a:br>
              <a:rPr lang="en-US" sz="2000" b="1" dirty="0">
                <a:solidFill>
                  <a:schemeClr val="tx2"/>
                </a:solidFill>
                <a:latin typeface="Times New Roman" pitchFamily="18" charset="0"/>
                <a:cs typeface="Times New Roman" pitchFamily="18" charset="0"/>
              </a:rPr>
            </a:br>
            <a:r>
              <a:rPr lang="en-US" sz="2000" b="1" dirty="0">
                <a:solidFill>
                  <a:schemeClr val="tx2"/>
                </a:solidFill>
                <a:latin typeface="Times New Roman" pitchFamily="18" charset="0"/>
                <a:cs typeface="Times New Roman" pitchFamily="18" charset="0"/>
              </a:rPr>
              <a:t>A.V.C. College of Engineering,</a:t>
            </a:r>
            <a:br>
              <a:rPr lang="en-US" sz="2000" b="1" dirty="0">
                <a:solidFill>
                  <a:schemeClr val="tx2"/>
                </a:solidFill>
                <a:latin typeface="Times New Roman" pitchFamily="18" charset="0"/>
                <a:cs typeface="Times New Roman" pitchFamily="18" charset="0"/>
              </a:rPr>
            </a:br>
            <a:r>
              <a:rPr lang="en-US" sz="2000" b="1" dirty="0" err="1">
                <a:solidFill>
                  <a:schemeClr val="tx2"/>
                </a:solidFill>
                <a:latin typeface="Times New Roman" pitchFamily="18" charset="0"/>
                <a:cs typeface="Times New Roman" pitchFamily="18" charset="0"/>
              </a:rPr>
              <a:t>Mannampandal</a:t>
            </a:r>
            <a:r>
              <a:rPr lang="en-US" sz="2000" b="1" dirty="0">
                <a:solidFill>
                  <a:schemeClr val="tx2"/>
                </a:solidFill>
                <a:latin typeface="Times New Roman" pitchFamily="18" charset="0"/>
                <a:cs typeface="Times New Roman" pitchFamily="18" charset="0"/>
              </a:rPr>
              <a:t>, Mayiladuthurai-609305</a:t>
            </a:r>
            <a:endParaRPr lang="en-US" sz="3200" dirty="0">
              <a:latin typeface="Times New Roman" pitchFamily="18" charset="0"/>
              <a:cs typeface="Times New Roman" pitchFamily="18" charset="0"/>
            </a:endParaRPr>
          </a:p>
        </p:txBody>
      </p:sp>
      <p:pic>
        <p:nvPicPr>
          <p:cNvPr id="4" name="Picture 3" descr="new ISO logo">
            <a:extLst>
              <a:ext uri="{FF2B5EF4-FFF2-40B4-BE49-F238E27FC236}">
                <a16:creationId xmlns:a16="http://schemas.microsoft.com/office/drawing/2014/main" id="{B37474A2-BC80-52E7-AEEF-B9C871271D54}"/>
              </a:ext>
            </a:extLst>
          </p:cNvPr>
          <p:cNvPicPr>
            <a:picLocks noChangeAspect="1" noChangeArrowheads="1"/>
          </p:cNvPicPr>
          <p:nvPr/>
        </p:nvPicPr>
        <p:blipFill>
          <a:blip r:embed="rId2" cstate="print"/>
          <a:srcRect/>
          <a:stretch>
            <a:fillRect/>
          </a:stretch>
        </p:blipFill>
        <p:spPr bwMode="auto">
          <a:xfrm>
            <a:off x="7391400" y="240185"/>
            <a:ext cx="1398822" cy="1099235"/>
          </a:xfrm>
          <a:prstGeom prst="rect">
            <a:avLst/>
          </a:prstGeom>
          <a:noFill/>
          <a:ln w="9525">
            <a:noFill/>
            <a:miter lim="800000"/>
            <a:headEnd/>
            <a:tailEnd/>
          </a:ln>
        </p:spPr>
      </p:pic>
      <p:pic>
        <p:nvPicPr>
          <p:cNvPr id="5" name="Picture 4">
            <a:extLst>
              <a:ext uri="{FF2B5EF4-FFF2-40B4-BE49-F238E27FC236}">
                <a16:creationId xmlns:a16="http://schemas.microsoft.com/office/drawing/2014/main" id="{805D26BA-4CC6-888E-E6A3-33748EFAB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7" y="67363"/>
            <a:ext cx="1603387" cy="14448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itle 1"/>
          <p:cNvSpPr>
            <a:spLocks noGrp="1"/>
          </p:cNvSpPr>
          <p:nvPr>
            <p:ph type="title"/>
          </p:nvPr>
        </p:nvSpPr>
        <p:spPr>
          <a:xfrm>
            <a:off x="381000" y="457200"/>
            <a:ext cx="8229600" cy="748145"/>
          </a:xfrm>
        </p:spPr>
        <p:txBody>
          <a:bodyPr>
            <a:normAutofit/>
          </a:bodyPr>
          <a:lstStyle/>
          <a:p>
            <a:r>
              <a:rPr lang="en-US" sz="4000" dirty="0"/>
              <a:t> </a:t>
            </a:r>
            <a:r>
              <a:rPr lang="en-US" sz="3200" b="1" dirty="0">
                <a:solidFill>
                  <a:srgbClr val="00B050"/>
                </a:solidFill>
                <a:latin typeface="Times New Roman" panose="02020603050405020304" pitchFamily="18" charset="0"/>
                <a:cs typeface="Times New Roman" pitchFamily="18" charset="0"/>
              </a:rPr>
              <a:t>PROPOSED PLATFORM </a:t>
            </a:r>
          </a:p>
        </p:txBody>
      </p:sp>
      <p:sp>
        <p:nvSpPr>
          <p:cNvPr id="1048597" name="Content Placeholder 2"/>
          <p:cNvSpPr>
            <a:spLocks noGrp="1"/>
          </p:cNvSpPr>
          <p:nvPr>
            <p:ph idx="1"/>
          </p:nvPr>
        </p:nvSpPr>
        <p:spPr>
          <a:xfrm>
            <a:off x="388706" y="1905000"/>
            <a:ext cx="8458200" cy="4191000"/>
          </a:xfrm>
        </p:spPr>
        <p:txBody>
          <a:bodyPr>
            <a:normAutofit fontScale="92857" lnSpcReduction="10000"/>
          </a:bodyPr>
          <a:lstStyle/>
          <a:p>
            <a:pPr lvl="0" algn="ctr">
              <a:spcBef>
                <a:spcPts val="600"/>
              </a:spcBef>
              <a:spcAft>
                <a:spcPts val="600"/>
              </a:spcAft>
              <a:buNone/>
            </a:pPr>
            <a:r>
              <a:rPr lang="en-US" sz="2800" b="1" dirty="0">
                <a:solidFill>
                  <a:schemeClr val="tx2"/>
                </a:solidFill>
                <a:latin typeface="Times New Roman" pitchFamily="18" charset="0"/>
                <a:cs typeface="Times New Roman" pitchFamily="18" charset="0"/>
              </a:rPr>
              <a:t>SOFTWARE </a:t>
            </a:r>
            <a:r>
              <a:rPr lang="en-US" sz="2800" b="1" dirty="0">
                <a:solidFill>
                  <a:srgbClr val="002060"/>
                </a:solidFill>
                <a:latin typeface="Times New Roman" pitchFamily="18" charset="0"/>
                <a:cs typeface="Times New Roman" pitchFamily="18" charset="0"/>
              </a:rPr>
              <a:t>REQUIREMENTS</a:t>
            </a:r>
            <a:endParaRPr lang="en-US" sz="2800" b="1" dirty="0">
              <a:solidFill>
                <a:schemeClr val="tx2"/>
              </a:solidFill>
              <a:latin typeface="Times New Roman" pitchFamily="18" charset="0"/>
              <a:cs typeface="Times New Roman" pitchFamily="18" charset="0"/>
            </a:endParaRPr>
          </a:p>
          <a:p>
            <a:pPr algn="just">
              <a:spcBef>
                <a:spcPts val="600"/>
              </a:spcBef>
              <a:spcAft>
                <a:spcPts val="600"/>
              </a:spcAft>
            </a:pPr>
            <a:endParaRPr lang="en-IN" sz="28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IN" sz="2600" dirty="0">
                <a:latin typeface="Times New Roman" panose="02020603050405020304" pitchFamily="18" charset="0"/>
                <a:ea typeface="Calibri" panose="020F0502020204030204" pitchFamily="34" charset="0"/>
                <a:cs typeface="Times New Roman" panose="02020603050405020304" pitchFamily="18" charset="0"/>
              </a:rPr>
              <a:t>Server Side		: Python</a:t>
            </a:r>
            <a:endParaRPr lang="en-IN" sz="2600" dirty="0">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600"/>
              </a:spcAft>
            </a:pPr>
            <a:r>
              <a:rPr lang="en-IN" sz="2600" dirty="0">
                <a:latin typeface="Times New Roman" panose="02020603050405020304" pitchFamily="18" charset="0"/>
                <a:ea typeface="Calibri" panose="020F0502020204030204" pitchFamily="34" charset="0"/>
                <a:cs typeface="Times New Roman" panose="02020603050405020304" pitchFamily="18" charset="0"/>
              </a:rPr>
              <a:t>IDE			: Flask</a:t>
            </a:r>
          </a:p>
          <a:p>
            <a:pPr algn="just">
              <a:spcBef>
                <a:spcPts val="600"/>
              </a:spcBef>
              <a:spcAft>
                <a:spcPts val="600"/>
              </a:spcAft>
            </a:pPr>
            <a:r>
              <a:rPr lang="en-IN" sz="2600" dirty="0">
                <a:latin typeface="Times New Roman" panose="02020603050405020304" pitchFamily="18" charset="0"/>
                <a:ea typeface="Calibri" panose="020F0502020204030204" pitchFamily="34" charset="0"/>
                <a:cs typeface="Times New Roman" panose="02020603050405020304" pitchFamily="18" charset="0"/>
              </a:rPr>
              <a:t>Front End		: Html, CSS, </a:t>
            </a:r>
            <a:r>
              <a:rPr lang="en-IN" sz="2600" dirty="0" err="1">
                <a:latin typeface="Times New Roman" panose="02020603050405020304" pitchFamily="18" charset="0"/>
                <a:ea typeface="Calibri" panose="020F0502020204030204" pitchFamily="34" charset="0"/>
                <a:cs typeface="Times New Roman" panose="02020603050405020304" pitchFamily="18" charset="0"/>
              </a:rPr>
              <a:t>Javascript</a:t>
            </a:r>
            <a:endParaRPr lang="en-IN" sz="26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IN" sz="2600" dirty="0">
                <a:latin typeface="Times New Roman" panose="02020603050405020304" pitchFamily="18" charset="0"/>
                <a:ea typeface="Calibri" panose="020F0502020204030204" pitchFamily="34" charset="0"/>
                <a:cs typeface="Times New Roman" panose="02020603050405020304" pitchFamily="18" charset="0"/>
              </a:rPr>
              <a:t>Back end		: MySQL 8</a:t>
            </a:r>
            <a:endParaRPr lang="en-IN" sz="2600" dirty="0">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600"/>
              </a:spcAft>
            </a:pPr>
            <a:r>
              <a:rPr lang="en-IN" sz="2600" dirty="0">
                <a:latin typeface="Times New Roman" panose="02020603050405020304" pitchFamily="18" charset="0"/>
                <a:ea typeface="Calibri" panose="020F0502020204030204" pitchFamily="34" charset="0"/>
                <a:cs typeface="Times New Roman" panose="02020603050405020304" pitchFamily="18" charset="0"/>
              </a:rPr>
              <a:t>Server		: </a:t>
            </a:r>
            <a:r>
              <a:rPr lang="en-IN" sz="2600" dirty="0" err="1">
                <a:latin typeface="Times New Roman" panose="02020603050405020304" pitchFamily="18" charset="0"/>
                <a:ea typeface="Calibri" panose="020F0502020204030204" pitchFamily="34" charset="0"/>
                <a:cs typeface="Times New Roman" panose="02020603050405020304" pitchFamily="18" charset="0"/>
              </a:rPr>
              <a:t>Wampserver</a:t>
            </a:r>
            <a:r>
              <a:rPr lang="en-IN" sz="2600" dirty="0">
                <a:latin typeface="Times New Roman" panose="02020603050405020304" pitchFamily="18" charset="0"/>
                <a:ea typeface="Calibri" panose="020F0502020204030204" pitchFamily="34" charset="0"/>
                <a:cs typeface="Times New Roman" panose="02020603050405020304" pitchFamily="18" charset="0"/>
              </a:rPr>
              <a:t> 2i</a:t>
            </a:r>
            <a:endParaRPr lang="en-IN" sz="2600" dirty="0">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600"/>
              </a:spcAft>
            </a:pPr>
            <a:r>
              <a:rPr lang="en-IN" sz="2600" dirty="0">
                <a:latin typeface="Times New Roman" panose="02020603050405020304" pitchFamily="18" charset="0"/>
                <a:ea typeface="Calibri" panose="020F0502020204030204" pitchFamily="34" charset="0"/>
                <a:cs typeface="Times New Roman" panose="02020603050405020304" pitchFamily="18" charset="0"/>
              </a:rPr>
              <a:t>OS			: Windows 10 64 –bit</a:t>
            </a:r>
            <a:endParaRPr lang="en-IN" sz="26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buNone/>
            </a:pP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39837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Content Placeholder 2"/>
          <p:cNvSpPr>
            <a:spLocks noGrp="1"/>
          </p:cNvSpPr>
          <p:nvPr>
            <p:ph idx="1"/>
          </p:nvPr>
        </p:nvSpPr>
        <p:spPr>
          <a:xfrm>
            <a:off x="457200" y="990600"/>
            <a:ext cx="8229600" cy="5440363"/>
          </a:xfrm>
        </p:spPr>
        <p:txBody>
          <a:bodyPr>
            <a:normAutofit/>
          </a:bodyPr>
          <a:lstStyle/>
          <a:p>
            <a:pPr algn="ctr">
              <a:lnSpc>
                <a:spcPct val="150000"/>
              </a:lnSpc>
              <a:buNone/>
            </a:pPr>
            <a:r>
              <a:rPr lang="en-US" b="1" dirty="0">
                <a:solidFill>
                  <a:srgbClr val="002060"/>
                </a:solidFill>
                <a:latin typeface="Times New Roman" pitchFamily="18" charset="0"/>
                <a:cs typeface="Times New Roman" pitchFamily="18" charset="0"/>
              </a:rPr>
              <a:t>  </a:t>
            </a:r>
            <a:r>
              <a:rPr lang="en-US" sz="2500" b="1" dirty="0">
                <a:solidFill>
                  <a:srgbClr val="002060"/>
                </a:solidFill>
                <a:latin typeface="Times New Roman" pitchFamily="18" charset="0"/>
                <a:cs typeface="Times New Roman" pitchFamily="18" charset="0"/>
              </a:rPr>
              <a:t>HARDWARE REQUIREMENTS</a:t>
            </a:r>
          </a:p>
          <a:p>
            <a:pPr marL="0" indent="0" algn="just">
              <a:spcBef>
                <a:spcPts val="0"/>
              </a:spcBef>
              <a:spcAft>
                <a:spcPts val="0"/>
              </a:spcAft>
              <a:buNone/>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0"/>
              </a:spcBef>
              <a:spcAft>
                <a:spcPts val="0"/>
              </a:spcAft>
              <a:buNone/>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pPr>
            <a:r>
              <a:rPr lang="en-IN" sz="2400" dirty="0">
                <a:latin typeface="Times New Roman" panose="02020603050405020304" pitchFamily="18" charset="0"/>
                <a:ea typeface="Calibri" panose="020F0502020204030204" pitchFamily="34" charset="0"/>
                <a:cs typeface="Times New Roman" panose="02020603050405020304" pitchFamily="18" charset="0"/>
              </a:rPr>
              <a:t>Processors		: Intel® Core™ i5 processor</a:t>
            </a:r>
          </a:p>
          <a:p>
            <a:pPr algn="just">
              <a:spcBef>
                <a:spcPts val="0"/>
              </a:spcBef>
            </a:pP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pPr>
            <a:r>
              <a:rPr lang="en-IN" sz="2400" dirty="0">
                <a:latin typeface="Times New Roman" panose="02020603050405020304" pitchFamily="18" charset="0"/>
                <a:ea typeface="Calibri" panose="020F0502020204030204" pitchFamily="34" charset="0"/>
                <a:cs typeface="Times New Roman" panose="02020603050405020304" pitchFamily="18" charset="0"/>
              </a:rPr>
              <a:t>RAM 		:16 GB of DRAM</a:t>
            </a:r>
          </a:p>
          <a:p>
            <a:pPr algn="just">
              <a:spcBef>
                <a:spcPts val="0"/>
              </a:spcBef>
            </a:pP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Speed		:2.1 GHZ</a:t>
            </a:r>
          </a:p>
          <a:p>
            <a:pPr algn="just">
              <a:spcBef>
                <a:spcPts val="0"/>
              </a:spcBef>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lgn="just">
              <a:spcBef>
                <a:spcPts val="0"/>
              </a:spcBef>
            </a:pPr>
            <a:r>
              <a:rPr lang="en-IN" sz="2400" dirty="0">
                <a:latin typeface="Times New Roman" panose="02020603050405020304" pitchFamily="18" charset="0"/>
                <a:ea typeface="Calibri" panose="020F0502020204030204" pitchFamily="34" charset="0"/>
                <a:cs typeface="Times New Roman" panose="02020603050405020304" pitchFamily="18" charset="0"/>
              </a:rPr>
              <a:t>Disk space		: 320 GB</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69DC86-CF22-A989-BA3A-E86A5720851F}"/>
              </a:ext>
            </a:extLst>
          </p:cNvPr>
          <p:cNvSpPr/>
          <p:nvPr/>
        </p:nvSpPr>
        <p:spPr>
          <a:xfrm>
            <a:off x="410060" y="2967335"/>
            <a:ext cx="8323881" cy="830997"/>
          </a:xfrm>
          <a:prstGeom prst="rect">
            <a:avLst/>
          </a:prstGeom>
          <a:noFill/>
        </p:spPr>
        <p:txBody>
          <a:bodyPr wrap="non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itchFamily="18" charset="0"/>
                <a:cs typeface="Times New Roman" pitchFamily="18" charset="0"/>
              </a:rPr>
              <a:t>MODULE IDENTIFICATION</a:t>
            </a:r>
            <a:endParaRPr lang="en-IN"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285455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815E-74DB-8224-7548-3644D01B9571}"/>
              </a:ext>
            </a:extLst>
          </p:cNvPr>
          <p:cNvSpPr>
            <a:spLocks noGrp="1"/>
          </p:cNvSpPr>
          <p:nvPr>
            <p:ph type="title"/>
          </p:nvPr>
        </p:nvSpPr>
        <p:spPr/>
        <p:txBody>
          <a:bodyPr>
            <a:normAutofit/>
          </a:bodyPr>
          <a:lstStyle/>
          <a:p>
            <a:r>
              <a:rPr lang="en-US" sz="3200" b="1" dirty="0">
                <a:solidFill>
                  <a:srgbClr val="00B050"/>
                </a:solidFill>
                <a:latin typeface="Times New Roman" pitchFamily="18" charset="0"/>
                <a:cs typeface="Times New Roman" pitchFamily="18" charset="0"/>
              </a:rPr>
              <a:t>MODULE IDENTIFICATION</a:t>
            </a:r>
            <a:endParaRPr lang="en-IN" sz="3200" dirty="0"/>
          </a:p>
        </p:txBody>
      </p:sp>
      <p:sp>
        <p:nvSpPr>
          <p:cNvPr id="3" name="Content Placeholder 2">
            <a:extLst>
              <a:ext uri="{FF2B5EF4-FFF2-40B4-BE49-F238E27FC236}">
                <a16:creationId xmlns:a16="http://schemas.microsoft.com/office/drawing/2014/main" id="{C7FB0A35-7836-253D-2260-9F3A30B514FE}"/>
              </a:ext>
            </a:extLst>
          </p:cNvPr>
          <p:cNvSpPr>
            <a:spLocks noGrp="1"/>
          </p:cNvSpPr>
          <p:nvPr>
            <p:ph idx="1"/>
          </p:nvPr>
        </p:nvSpPr>
        <p:spPr>
          <a:xfrm>
            <a:off x="457200" y="1600200"/>
            <a:ext cx="8229600" cy="4983162"/>
          </a:xfrm>
        </p:spPr>
        <p:txBody>
          <a:bodyPr>
            <a:normAutofit fontScale="70000" lnSpcReduction="20000"/>
          </a:bodyPr>
          <a:lstStyle/>
          <a:p>
            <a:pPr marL="514350" indent="-514350">
              <a:spcBef>
                <a:spcPts val="1340"/>
              </a:spcBef>
              <a:spcAft>
                <a:spcPts val="0"/>
              </a:spcAft>
              <a:buAutoNum type="arabicPeriod"/>
            </a:pPr>
            <a:r>
              <a:rPr lang="en-US" sz="3200" b="1" dirty="0">
                <a:effectLst/>
                <a:latin typeface="Times New Roman" panose="02020603050405020304" pitchFamily="18" charset="0"/>
                <a:ea typeface="Times New Roman" panose="02020603050405020304" pitchFamily="18" charset="0"/>
              </a:rPr>
              <a:t>Registration</a:t>
            </a:r>
            <a:r>
              <a:rPr lang="en-US" sz="3200" b="1" spc="-30" dirty="0">
                <a:effectLst/>
                <a:latin typeface="Times New Roman" panose="02020603050405020304" pitchFamily="18" charset="0"/>
                <a:ea typeface="Times New Roman" panose="02020603050405020304" pitchFamily="18" charset="0"/>
              </a:rPr>
              <a:t> </a:t>
            </a:r>
            <a:r>
              <a:rPr lang="en-US" sz="3200" b="1" spc="-10" dirty="0">
                <a:effectLst/>
                <a:latin typeface="Times New Roman" panose="02020603050405020304" pitchFamily="18" charset="0"/>
                <a:ea typeface="Times New Roman" panose="02020603050405020304" pitchFamily="18" charset="0"/>
              </a:rPr>
              <a:t>Module</a:t>
            </a:r>
          </a:p>
          <a:p>
            <a:pPr marL="0" indent="0">
              <a:spcBef>
                <a:spcPts val="1340"/>
              </a:spcBef>
              <a:spcAft>
                <a:spcPts val="0"/>
              </a:spcAft>
              <a:buNone/>
            </a:pPr>
            <a:r>
              <a:rPr lang="en-US" spc="-10" dirty="0">
                <a:latin typeface="Times New Roman" panose="02020603050405020304" pitchFamily="18" charset="0"/>
                <a:ea typeface="Symbol" panose="05050102010706020507" pitchFamily="18" charset="2"/>
                <a:cs typeface="Symbol" panose="05050102010706020507" pitchFamily="18" charset="2"/>
              </a:rPr>
              <a:t>	1.1  Projects</a:t>
            </a:r>
          </a:p>
          <a:p>
            <a:pPr marL="0" indent="0">
              <a:spcBef>
                <a:spcPts val="1340"/>
              </a:spcBef>
              <a:spcAft>
                <a:spcPts val="0"/>
              </a:spcAft>
              <a:buNone/>
            </a:pPr>
            <a:r>
              <a:rPr lang="en-US" sz="3200" spc="-10" dirty="0">
                <a:effectLst/>
                <a:latin typeface="Times New Roman" panose="02020603050405020304" pitchFamily="18" charset="0"/>
                <a:ea typeface="Symbol" panose="05050102010706020507" pitchFamily="18" charset="2"/>
                <a:cs typeface="Symbol" panose="05050102010706020507" pitchFamily="18" charset="2"/>
              </a:rPr>
              <a:t>	1.2  Freelancer</a:t>
            </a:r>
          </a:p>
          <a:p>
            <a:pPr marL="0" indent="0">
              <a:spcBef>
                <a:spcPts val="1340"/>
              </a:spcBef>
              <a:spcAft>
                <a:spcPts val="0"/>
              </a:spcAft>
              <a:buNone/>
            </a:pPr>
            <a:r>
              <a:rPr lang="en-US" spc="-10" dirty="0">
                <a:latin typeface="Times New Roman" panose="02020603050405020304" pitchFamily="18" charset="0"/>
                <a:ea typeface="Symbol" panose="05050102010706020507" pitchFamily="18" charset="2"/>
                <a:cs typeface="Symbol" panose="05050102010706020507" pitchFamily="18" charset="2"/>
              </a:rPr>
              <a:t>	1.3  Employer</a:t>
            </a:r>
            <a:endParaRPr lang="en-IN" sz="3200" spc="0" dirty="0">
              <a:effectLst/>
              <a:latin typeface="Times New Roman" panose="02020603050405020304" pitchFamily="18" charset="0"/>
              <a:ea typeface="Symbol" panose="05050102010706020507" pitchFamily="18" charset="2"/>
              <a:cs typeface="Symbol" panose="05050102010706020507" pitchFamily="18" charset="2"/>
            </a:endParaRPr>
          </a:p>
          <a:p>
            <a:pPr marL="0" indent="0">
              <a:spcBef>
                <a:spcPts val="1365"/>
              </a:spcBef>
              <a:spcAft>
                <a:spcPts val="0"/>
              </a:spcAft>
              <a:buNone/>
            </a:pPr>
            <a:endParaRPr lang="en-US" sz="3200" b="1" dirty="0">
              <a:effectLst/>
              <a:latin typeface="Times New Roman" panose="02020603050405020304" pitchFamily="18" charset="0"/>
              <a:ea typeface="Times New Roman" panose="02020603050405020304" pitchFamily="18" charset="0"/>
            </a:endParaRPr>
          </a:p>
          <a:p>
            <a:pPr marL="0" indent="0">
              <a:spcBef>
                <a:spcPts val="1365"/>
              </a:spcBef>
              <a:spcAft>
                <a:spcPts val="0"/>
              </a:spcAft>
              <a:buNone/>
            </a:pPr>
            <a:r>
              <a:rPr lang="en-US" b="1" dirty="0">
                <a:latin typeface="Times New Roman" panose="02020603050405020304" pitchFamily="18" charset="0"/>
                <a:ea typeface="Times New Roman" panose="02020603050405020304" pitchFamily="18" charset="0"/>
              </a:rPr>
              <a:t>2. Portfolio </a:t>
            </a:r>
            <a:r>
              <a:rPr lang="en-US" sz="3200" b="1" dirty="0">
                <a:effectLst/>
                <a:latin typeface="Times New Roman" panose="02020603050405020304" pitchFamily="18" charset="0"/>
                <a:ea typeface="Times New Roman" panose="02020603050405020304" pitchFamily="18" charset="0"/>
              </a:rPr>
              <a:t> </a:t>
            </a:r>
            <a:r>
              <a:rPr lang="en-US" sz="3200" b="1" spc="-10" dirty="0">
                <a:effectLst/>
                <a:latin typeface="Times New Roman" panose="02020603050405020304" pitchFamily="18" charset="0"/>
                <a:ea typeface="Times New Roman" panose="02020603050405020304" pitchFamily="18" charset="0"/>
              </a:rPr>
              <a:t>Module</a:t>
            </a:r>
          </a:p>
          <a:p>
            <a:pPr marL="400050" lvl="1" indent="0">
              <a:spcBef>
                <a:spcPts val="1365"/>
              </a:spcBef>
              <a:buNone/>
            </a:pPr>
            <a:r>
              <a:rPr lang="en-US" spc="0" dirty="0">
                <a:effectLst/>
                <a:latin typeface="Times New Roman" panose="02020603050405020304" pitchFamily="18" charset="0"/>
                <a:ea typeface="Symbol" panose="05050102010706020507" pitchFamily="18" charset="2"/>
                <a:cs typeface="Symbol" panose="05050102010706020507" pitchFamily="18" charset="2"/>
              </a:rPr>
              <a:t>	2.1  Create </a:t>
            </a:r>
            <a:r>
              <a:rPr lang="en-US" spc="-10" dirty="0">
                <a:effectLst/>
                <a:latin typeface="Times New Roman" panose="02020603050405020304" pitchFamily="18" charset="0"/>
                <a:ea typeface="Symbol" panose="05050102010706020507" pitchFamily="18" charset="2"/>
                <a:cs typeface="Symbol" panose="05050102010706020507" pitchFamily="18" charset="2"/>
              </a:rPr>
              <a:t>Portfolio</a:t>
            </a:r>
          </a:p>
          <a:p>
            <a:pPr marL="400050" lvl="1" indent="0">
              <a:spcBef>
                <a:spcPts val="1365"/>
              </a:spcBef>
              <a:buNone/>
            </a:pPr>
            <a:r>
              <a:rPr lang="en-US" dirty="0">
                <a:latin typeface="Times New Roman" panose="02020603050405020304" pitchFamily="18" charset="0"/>
                <a:ea typeface="Symbol" panose="05050102010706020507" pitchFamily="18" charset="2"/>
                <a:cs typeface="Symbol" panose="05050102010706020507" pitchFamily="18" charset="2"/>
              </a:rPr>
              <a:t>	2.2  Add Experience</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p>
          <a:p>
            <a:pPr marL="400050" lvl="1" indent="0">
              <a:spcBef>
                <a:spcPts val="1365"/>
              </a:spcBef>
              <a:buNone/>
            </a:pPr>
            <a:r>
              <a:rPr lang="en-IN" dirty="0">
                <a:latin typeface="Times New Roman" panose="02020603050405020304" pitchFamily="18" charset="0"/>
                <a:ea typeface="Symbol" panose="05050102010706020507" pitchFamily="18" charset="2"/>
                <a:cs typeface="Symbol" panose="05050102010706020507" pitchFamily="18" charset="2"/>
              </a:rPr>
              <a:t>	2.3  Add Education &amp; Certifications</a:t>
            </a:r>
          </a:p>
          <a:p>
            <a:pPr marL="400050" lvl="1" indent="0">
              <a:spcBef>
                <a:spcPts val="1365"/>
              </a:spcBef>
              <a:buNone/>
            </a:pPr>
            <a:r>
              <a:rPr lang="en-IN" dirty="0">
                <a:latin typeface="Times New Roman" panose="02020603050405020304" pitchFamily="18" charset="0"/>
                <a:ea typeface="Symbol" panose="05050102010706020507" pitchFamily="18" charset="2"/>
                <a:cs typeface="Symbol" panose="05050102010706020507" pitchFamily="18" charset="2"/>
              </a:rPr>
              <a:t>	2.4  Upload Work Samples</a:t>
            </a:r>
          </a:p>
          <a:p>
            <a:pPr marL="400050" lvl="1" indent="0">
              <a:spcBef>
                <a:spcPts val="1365"/>
              </a:spcBef>
              <a:buNone/>
            </a:pPr>
            <a:r>
              <a:rPr lang="en-IN" spc="0" dirty="0">
                <a:effectLst/>
                <a:latin typeface="Times New Roman" panose="02020603050405020304" pitchFamily="18" charset="0"/>
                <a:ea typeface="Symbol" panose="05050102010706020507" pitchFamily="18" charset="2"/>
                <a:cs typeface="Symbol" panose="05050102010706020507" pitchFamily="18" charset="2"/>
              </a:rPr>
              <a:t>	2.5  Upload / Delete Portfolio </a:t>
            </a:r>
            <a:r>
              <a:rPr lang="en-IN" dirty="0">
                <a:latin typeface="Times New Roman" panose="02020603050405020304" pitchFamily="18" charset="0"/>
                <a:ea typeface="Symbol" panose="05050102010706020507" pitchFamily="18" charset="2"/>
                <a:cs typeface="Symbol" panose="05050102010706020507" pitchFamily="18" charset="2"/>
              </a:rPr>
              <a:t>Info</a:t>
            </a:r>
            <a:endParaRPr lang="en-IN" spc="0" dirty="0">
              <a:effectLst/>
              <a:latin typeface="Times New Roman" panose="02020603050405020304" pitchFamily="18" charset="0"/>
              <a:ea typeface="Symbol" panose="05050102010706020507" pitchFamily="18" charset="2"/>
              <a:cs typeface="Symbol" panose="05050102010706020507" pitchFamily="18" charset="2"/>
            </a:endParaRPr>
          </a:p>
          <a:p>
            <a:endParaRPr lang="en-IN" dirty="0"/>
          </a:p>
        </p:txBody>
      </p:sp>
    </p:spTree>
    <p:extLst>
      <p:ext uri="{BB962C8B-B14F-4D97-AF65-F5344CB8AC3E}">
        <p14:creationId xmlns:p14="http://schemas.microsoft.com/office/powerpoint/2010/main" val="187742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FB0A35-7836-253D-2260-9F3A30B514FE}"/>
              </a:ext>
            </a:extLst>
          </p:cNvPr>
          <p:cNvSpPr>
            <a:spLocks noGrp="1"/>
          </p:cNvSpPr>
          <p:nvPr>
            <p:ph idx="1"/>
          </p:nvPr>
        </p:nvSpPr>
        <p:spPr>
          <a:xfrm>
            <a:off x="457200" y="1600200"/>
            <a:ext cx="8229600" cy="4983162"/>
          </a:xfrm>
        </p:spPr>
        <p:txBody>
          <a:bodyPr>
            <a:normAutofit fontScale="77500" lnSpcReduction="20000"/>
          </a:bodyPr>
          <a:lstStyle/>
          <a:p>
            <a:pPr marL="0" indent="0">
              <a:spcBef>
                <a:spcPts val="1340"/>
              </a:spcBef>
              <a:spcAft>
                <a:spcPts val="0"/>
              </a:spcAft>
              <a:buNone/>
            </a:pPr>
            <a:r>
              <a:rPr lang="en-US" sz="2800" b="1" spc="-30" dirty="0">
                <a:latin typeface="Times New Roman" panose="02020603050405020304" pitchFamily="18" charset="0"/>
                <a:ea typeface="Times New Roman" panose="02020603050405020304" pitchFamily="18" charset="0"/>
              </a:rPr>
              <a:t>3. Project Bidding Module</a:t>
            </a:r>
          </a:p>
          <a:p>
            <a:pPr marL="400050" lvl="1" indent="0">
              <a:spcBef>
                <a:spcPts val="1340"/>
              </a:spcBef>
              <a:buNone/>
            </a:pPr>
            <a:r>
              <a:rPr lang="en-US" sz="2400" spc="-30" dirty="0">
                <a:latin typeface="Times New Roman" panose="02020603050405020304" pitchFamily="18" charset="0"/>
                <a:ea typeface="Times New Roman" panose="02020603050405020304" pitchFamily="18" charset="0"/>
              </a:rPr>
              <a:t>	3.1 View Available Projects</a:t>
            </a:r>
          </a:p>
          <a:p>
            <a:pPr marL="400050" lvl="1" indent="0">
              <a:spcBef>
                <a:spcPts val="1340"/>
              </a:spcBef>
              <a:buNone/>
            </a:pPr>
            <a:r>
              <a:rPr lang="en-US" sz="2400" spc="-30" dirty="0">
                <a:latin typeface="Times New Roman" panose="02020603050405020304" pitchFamily="18" charset="0"/>
                <a:ea typeface="Times New Roman" panose="02020603050405020304" pitchFamily="18" charset="0"/>
              </a:rPr>
              <a:t>	3.2  Place a Bid</a:t>
            </a:r>
          </a:p>
          <a:p>
            <a:pPr marL="400050" lvl="1" indent="0">
              <a:spcBef>
                <a:spcPts val="1340"/>
              </a:spcBef>
              <a:buNone/>
            </a:pPr>
            <a:r>
              <a:rPr lang="en-US" sz="2400" spc="-30" dirty="0">
                <a:latin typeface="Times New Roman" panose="02020603050405020304" pitchFamily="18" charset="0"/>
                <a:ea typeface="Times New Roman" panose="02020603050405020304" pitchFamily="18" charset="0"/>
              </a:rPr>
              <a:t>	3.3  Manage Bids</a:t>
            </a:r>
          </a:p>
          <a:p>
            <a:pPr marL="400050" lvl="1" indent="0">
              <a:spcBef>
                <a:spcPts val="1340"/>
              </a:spcBef>
              <a:buNone/>
            </a:pPr>
            <a:r>
              <a:rPr lang="en-US" sz="2400" spc="-30" dirty="0">
                <a:latin typeface="Times New Roman" panose="02020603050405020304" pitchFamily="18" charset="0"/>
                <a:ea typeface="Times New Roman" panose="02020603050405020304" pitchFamily="18" charset="0"/>
              </a:rPr>
              <a:t>	3.4 Notification Alerts</a:t>
            </a:r>
          </a:p>
          <a:p>
            <a:pPr marL="0" indent="0">
              <a:spcBef>
                <a:spcPts val="1340"/>
              </a:spcBef>
              <a:buNone/>
            </a:pPr>
            <a:endParaRPr lang="en-US" sz="2800" spc="-30" dirty="0">
              <a:latin typeface="Times New Roman" panose="02020603050405020304" pitchFamily="18" charset="0"/>
              <a:ea typeface="Times New Roman" panose="02020603050405020304" pitchFamily="18" charset="0"/>
            </a:endParaRPr>
          </a:p>
          <a:p>
            <a:pPr marL="0" marR="0" indent="0">
              <a:lnSpc>
                <a:spcPct val="115000"/>
              </a:lnSpc>
              <a:spcBef>
                <a:spcPts val="0"/>
              </a:spcBef>
              <a:spcAft>
                <a:spcPts val="1000"/>
              </a:spcAft>
              <a:buNone/>
            </a:pPr>
            <a:r>
              <a:rPr lang="en-US" b="1" dirty="0">
                <a:latin typeface="Times New Roman" panose="02020603050405020304" pitchFamily="18" charset="0"/>
                <a:ea typeface="Times New Roman" panose="02020603050405020304" pitchFamily="18" charset="0"/>
                <a:cs typeface="Times New Roman" panose="02020603050405020304" pitchFamily="18" charset="0"/>
              </a:rPr>
              <a:t>4. Incentives &amp; payment </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Module</a:t>
            </a:r>
          </a:p>
          <a:p>
            <a:pPr marL="0" marR="0" indent="0">
              <a:lnSpc>
                <a:spcPct val="115000"/>
              </a:lnSpc>
              <a:spcBef>
                <a:spcPts val="0"/>
              </a:spcBef>
              <a:spcAft>
                <a:spcPts val="1000"/>
              </a:spcAf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	4.1 View Earning </a:t>
            </a:r>
          </a:p>
          <a:p>
            <a:pPr marL="400050" lvl="1" indent="0">
              <a:lnSpc>
                <a:spcPct val="115000"/>
              </a:lnSpc>
              <a:spcBef>
                <a:spcPts val="0"/>
              </a:spcBef>
              <a:spcAft>
                <a:spcPts val="1000"/>
              </a:spcAft>
              <a:buNone/>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4.2  Link Payment Methods</a:t>
            </a:r>
          </a:p>
          <a:p>
            <a:pPr marL="400050" lvl="1" indent="0">
              <a:lnSpc>
                <a:spcPct val="115000"/>
              </a:lnSpc>
              <a:spcBef>
                <a:spcPts val="0"/>
              </a:spcBef>
              <a:spcAft>
                <a:spcPts val="1000"/>
              </a:spcAft>
              <a:buNone/>
              <a:tabLst>
                <a:tab pos="457200"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		4.3  Receive Payment</a:t>
            </a:r>
          </a:p>
          <a:p>
            <a:pPr marL="400050" lvl="1" indent="0">
              <a:lnSpc>
                <a:spcPct val="115000"/>
              </a:lnSpc>
              <a:spcBef>
                <a:spcPts val="0"/>
              </a:spcBef>
              <a:spcAft>
                <a:spcPts val="1000"/>
              </a:spcAft>
              <a:buNone/>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4.4  Track Incentives</a:t>
            </a:r>
          </a:p>
          <a:p>
            <a:pPr marL="0" marR="0" lvl="0" indent="0">
              <a:lnSpc>
                <a:spcPct val="115000"/>
              </a:lnSpc>
              <a:spcBef>
                <a:spcPts val="0"/>
              </a:spcBef>
              <a:spcAft>
                <a:spcPts val="1000"/>
              </a:spcAft>
              <a:buNone/>
              <a:tabLst>
                <a:tab pos="4572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2800" spc="-30" dirty="0">
              <a:latin typeface="Times New Roman" panose="02020603050405020304" pitchFamily="18" charset="0"/>
              <a:ea typeface="Times New Roman" panose="02020603050405020304" pitchFamily="18" charset="0"/>
            </a:endParaRPr>
          </a:p>
          <a:p>
            <a:pPr>
              <a:spcBef>
                <a:spcPts val="1340"/>
              </a:spcBef>
            </a:pPr>
            <a:endParaRPr lang="en-US" sz="2800" spc="-30" dirty="0">
              <a:latin typeface="Times New Roman" panose="02020603050405020304" pitchFamily="18" charset="0"/>
              <a:ea typeface="Times New Roman" panose="02020603050405020304" pitchFamily="18" charset="0"/>
            </a:endParaRPr>
          </a:p>
          <a:p>
            <a:pPr marL="0" indent="0">
              <a:spcBef>
                <a:spcPts val="1340"/>
              </a:spcBef>
              <a:buNone/>
            </a:pPr>
            <a:endParaRPr lang="en-US" sz="2800" spc="-30" dirty="0">
              <a:latin typeface="Times New Roman" panose="02020603050405020304" pitchFamily="18" charset="0"/>
              <a:ea typeface="Times New Roman" panose="02020603050405020304" pitchFamily="18" charset="0"/>
            </a:endParaRPr>
          </a:p>
          <a:p>
            <a:endParaRPr lang="en-IN" dirty="0"/>
          </a:p>
        </p:txBody>
      </p:sp>
      <p:sp>
        <p:nvSpPr>
          <p:cNvPr id="6" name="Title 1">
            <a:extLst>
              <a:ext uri="{FF2B5EF4-FFF2-40B4-BE49-F238E27FC236}">
                <a16:creationId xmlns:a16="http://schemas.microsoft.com/office/drawing/2014/main" id="{879B2CCD-9BE2-A3F1-1012-908FCE31708A}"/>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00B050"/>
                </a:solidFill>
                <a:latin typeface="Times New Roman" pitchFamily="18" charset="0"/>
                <a:cs typeface="Times New Roman" pitchFamily="18" charset="0"/>
              </a:rPr>
              <a:t>MODULE IDENTIFICATION</a:t>
            </a:r>
            <a:endParaRPr lang="en-IN" sz="3200" dirty="0"/>
          </a:p>
        </p:txBody>
      </p:sp>
    </p:spTree>
    <p:extLst>
      <p:ext uri="{BB962C8B-B14F-4D97-AF65-F5344CB8AC3E}">
        <p14:creationId xmlns:p14="http://schemas.microsoft.com/office/powerpoint/2010/main" val="3360360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Content Placeholder 2"/>
          <p:cNvSpPr>
            <a:spLocks noGrp="1"/>
          </p:cNvSpPr>
          <p:nvPr>
            <p:ph idx="1"/>
          </p:nvPr>
        </p:nvSpPr>
        <p:spPr>
          <a:xfrm>
            <a:off x="381000" y="1524000"/>
            <a:ext cx="8534400" cy="4953000"/>
          </a:xfrm>
        </p:spPr>
        <p:txBody>
          <a:bodyPr>
            <a:noAutofit/>
          </a:bodyPr>
          <a:lstStyle/>
          <a:p>
            <a:pPr marL="0" marR="0" lvl="0" indent="0">
              <a:lnSpc>
                <a:spcPct val="115000"/>
              </a:lnSpc>
              <a:spcBef>
                <a:spcPts val="0"/>
              </a:spcBef>
              <a:spcAft>
                <a:spcPts val="1000"/>
              </a:spcAft>
              <a:buNone/>
              <a:tabLst>
                <a:tab pos="457200" algn="l"/>
              </a:tabLs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5. Feedback &amp; Review Module</a:t>
            </a:r>
          </a:p>
          <a:p>
            <a:pPr marL="400050" lvl="1" indent="0">
              <a:lnSpc>
                <a:spcPct val="115000"/>
              </a:lnSpc>
              <a:spcBef>
                <a:spcPts val="0"/>
              </a:spcBef>
              <a:spcAft>
                <a:spcPts val="1000"/>
              </a:spcAft>
              <a:buNone/>
              <a:tabLst>
                <a:tab pos="457200" algn="l"/>
              </a:tabLs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5.1  Give Feedback </a:t>
            </a:r>
            <a:r>
              <a:rPr lang="en-US" sz="1900" dirty="0">
                <a:latin typeface="Times New Roman" panose="02020603050405020304" pitchFamily="18" charset="0"/>
                <a:ea typeface="Calibri" panose="020F0502020204030204" pitchFamily="34" charset="0"/>
                <a:cs typeface="Times New Roman" panose="02020603050405020304" pitchFamily="18" charset="0"/>
              </a:rPr>
              <a:t>to Freelancer</a:t>
            </a:r>
          </a:p>
          <a:p>
            <a:pPr marL="400050" lvl="1" indent="0">
              <a:lnSpc>
                <a:spcPct val="115000"/>
              </a:lnSpc>
              <a:spcBef>
                <a:spcPts val="0"/>
              </a:spcBef>
              <a:spcAft>
                <a:spcPts val="1000"/>
              </a:spcAft>
              <a:buNone/>
              <a:tabLst>
                <a:tab pos="457200"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	5.2  Receive Employee Feedback</a:t>
            </a:r>
          </a:p>
          <a:p>
            <a:pPr marL="400050" lvl="1" indent="0">
              <a:lnSpc>
                <a:spcPct val="115000"/>
              </a:lnSpc>
              <a:spcBef>
                <a:spcPts val="0"/>
              </a:spcBef>
              <a:spcAft>
                <a:spcPts val="1000"/>
              </a:spcAft>
              <a:buNone/>
              <a:tabLst>
                <a:tab pos="457200"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	5.3 View Past Review</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endParaRPr lang="en-US" sz="1900" b="1"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15000"/>
              </a:lnSpc>
              <a:spcBef>
                <a:spcPts val="0"/>
              </a:spcBef>
              <a:spcAft>
                <a:spcPts val="1000"/>
              </a:spcAft>
              <a:buNone/>
            </a:pPr>
            <a:r>
              <a:rPr lang="en-US" sz="2200" b="1" dirty="0">
                <a:latin typeface="Times New Roman" panose="02020603050405020304" pitchFamily="18" charset="0"/>
                <a:ea typeface="Times New Roman" panose="02020603050405020304" pitchFamily="18" charset="0"/>
                <a:cs typeface="Times New Roman" panose="02020603050405020304" pitchFamily="18" charset="0"/>
              </a:rPr>
              <a:t>6. Report </a:t>
            </a:r>
            <a:r>
              <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rPr>
              <a:t>Module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400050" lvl="1" indent="0">
              <a:lnSpc>
                <a:spcPct val="115000"/>
              </a:lnSpc>
              <a:spcBef>
                <a:spcPts val="0"/>
              </a:spcBef>
              <a:spcAft>
                <a:spcPts val="1000"/>
              </a:spcAft>
              <a:buNone/>
              <a:tabLst>
                <a:tab pos="457200"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	6.1  Project wise- Report</a:t>
            </a:r>
          </a:p>
          <a:p>
            <a:pPr marL="400050" lvl="1" indent="0">
              <a:lnSpc>
                <a:spcPct val="115000"/>
              </a:lnSpc>
              <a:spcBef>
                <a:spcPts val="0"/>
              </a:spcBef>
              <a:spcAft>
                <a:spcPts val="1000"/>
              </a:spcAft>
              <a:buNone/>
              <a:tabLst>
                <a:tab pos="457200"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	6.2  Freelancer wise- Report</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lvl="1" indent="0">
              <a:lnSpc>
                <a:spcPct val="115000"/>
              </a:lnSpc>
              <a:spcBef>
                <a:spcPts val="0"/>
              </a:spcBef>
              <a:spcAft>
                <a:spcPts val="1000"/>
              </a:spcAft>
              <a:buNone/>
              <a:tabLst>
                <a:tab pos="457200"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	6.3  Employee wise-report</a:t>
            </a:r>
          </a:p>
          <a:p>
            <a:pPr marL="0" marR="0" lvl="0" indent="0">
              <a:lnSpc>
                <a:spcPct val="115000"/>
              </a:lnSpc>
              <a:spcBef>
                <a:spcPts val="0"/>
              </a:spcBef>
              <a:spcAft>
                <a:spcPts val="1000"/>
              </a:spcAft>
              <a:buNone/>
              <a:tabLst>
                <a:tab pos="457200" algn="l"/>
              </a:tabLst>
            </a:pPr>
            <a:r>
              <a:rPr lang="en-US" sz="19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7" name="Title 1">
            <a:extLst>
              <a:ext uri="{FF2B5EF4-FFF2-40B4-BE49-F238E27FC236}">
                <a16:creationId xmlns:a16="http://schemas.microsoft.com/office/drawing/2014/main" id="{A28B0A75-3D60-1E53-4FA1-F3DAF572FCFB}"/>
              </a:ext>
            </a:extLst>
          </p:cNvPr>
          <p:cNvSpPr>
            <a:spLocks noGrp="1"/>
          </p:cNvSpPr>
          <p:nvPr>
            <p:ph type="title"/>
          </p:nvPr>
        </p:nvSpPr>
        <p:spPr>
          <a:xfrm>
            <a:off x="457200" y="274638"/>
            <a:ext cx="8229600" cy="1143000"/>
          </a:xfrm>
        </p:spPr>
        <p:txBody>
          <a:bodyPr>
            <a:normAutofit/>
          </a:bodyPr>
          <a:lstStyle/>
          <a:p>
            <a:r>
              <a:rPr lang="en-US" sz="3200" b="1" dirty="0">
                <a:solidFill>
                  <a:srgbClr val="00B050"/>
                </a:solidFill>
                <a:latin typeface="Times New Roman" pitchFamily="18" charset="0"/>
                <a:cs typeface="Times New Roman" pitchFamily="18" charset="0"/>
              </a:rPr>
              <a:t>MODULE IDENTIFICATION</a:t>
            </a:r>
            <a:endParaRPr lang="en-IN" sz="3200" dirty="0"/>
          </a:p>
        </p:txBody>
      </p:sp>
    </p:spTree>
    <p:extLst>
      <p:ext uri="{BB962C8B-B14F-4D97-AF65-F5344CB8AC3E}">
        <p14:creationId xmlns:p14="http://schemas.microsoft.com/office/powerpoint/2010/main" val="146042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02F878-4433-28A3-3405-56530CC91963}"/>
              </a:ext>
            </a:extLst>
          </p:cNvPr>
          <p:cNvSpPr/>
          <p:nvPr/>
        </p:nvSpPr>
        <p:spPr>
          <a:xfrm>
            <a:off x="804783" y="2971800"/>
            <a:ext cx="7534435" cy="830997"/>
          </a:xfrm>
          <a:prstGeom prst="rect">
            <a:avLst/>
          </a:prstGeom>
          <a:noFill/>
        </p:spPr>
        <p:txBody>
          <a:bodyPr wrap="non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itchFamily="18" charset="0"/>
                <a:cs typeface="Times New Roman" pitchFamily="18" charset="0"/>
              </a:rPr>
              <a:t>MODULE  DESCRIPTION</a:t>
            </a:r>
            <a:endParaRPr lang="en-IN"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06046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AD70-46E0-F091-FC13-FC023565432B}"/>
              </a:ext>
            </a:extLst>
          </p:cNvPr>
          <p:cNvSpPr>
            <a:spLocks noGrp="1"/>
          </p:cNvSpPr>
          <p:nvPr>
            <p:ph type="title"/>
          </p:nvPr>
        </p:nvSpPr>
        <p:spPr>
          <a:xfrm>
            <a:off x="-7345" y="1447800"/>
            <a:ext cx="4038600" cy="533400"/>
          </a:xfrm>
        </p:spPr>
        <p:txBody>
          <a:bodyPr>
            <a:normAutofit fontScale="90000"/>
          </a:bodyPr>
          <a:lstStyle/>
          <a:p>
            <a:r>
              <a:rPr lang="en-US" sz="2700" b="1" u="sng" dirty="0">
                <a:effectLst/>
                <a:latin typeface="Times New Roman" panose="02020603050405020304" pitchFamily="18" charset="0"/>
                <a:ea typeface="Times New Roman" panose="02020603050405020304" pitchFamily="18" charset="0"/>
              </a:rPr>
              <a:t>1. Registration</a:t>
            </a:r>
            <a:r>
              <a:rPr lang="en-US" sz="2700" b="1" u="sng" spc="-30" dirty="0">
                <a:effectLst/>
                <a:latin typeface="Times New Roman" panose="02020603050405020304" pitchFamily="18" charset="0"/>
                <a:ea typeface="Times New Roman" panose="02020603050405020304" pitchFamily="18" charset="0"/>
              </a:rPr>
              <a:t> </a:t>
            </a:r>
            <a:r>
              <a:rPr lang="en-US" sz="2700" b="1" u="sng" spc="-10" dirty="0">
                <a:effectLst/>
                <a:latin typeface="Times New Roman" panose="02020603050405020304" pitchFamily="18" charset="0"/>
                <a:ea typeface="Times New Roman" panose="02020603050405020304" pitchFamily="18" charset="0"/>
              </a:rPr>
              <a:t>Module</a:t>
            </a:r>
            <a:br>
              <a:rPr lang="en-US" sz="4400" b="1" u="sng" spc="-1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B78B3F8-DE5F-EFC3-90DA-4EBCBD226F79}"/>
              </a:ext>
            </a:extLst>
          </p:cNvPr>
          <p:cNvSpPr>
            <a:spLocks noGrp="1"/>
          </p:cNvSpPr>
          <p:nvPr>
            <p:ph idx="1"/>
          </p:nvPr>
        </p:nvSpPr>
        <p:spPr>
          <a:xfrm>
            <a:off x="178168" y="1600200"/>
            <a:ext cx="8382000" cy="4953000"/>
          </a:xfrm>
        </p:spPr>
        <p:txBody>
          <a:bodyPr>
            <a:no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1.1  Projects </a:t>
            </a:r>
            <a:r>
              <a:rPr lang="en-US" sz="1800" dirty="0">
                <a:latin typeface="Times New Roman" panose="02020603050405020304" pitchFamily="18" charset="0"/>
                <a:cs typeface="Times New Roman" panose="02020603050405020304" pitchFamily="18" charset="0"/>
              </a:rPr>
              <a:t>– Register new projects with detailed descriptions, specify project categories, required skills, and timelines. Set budget range and payment terms for each project. This feature allows employers to register new projects by entering comprehensive details such as the project title, description, required skills, category. </a:t>
            </a:r>
          </a:p>
          <a:p>
            <a:pPr algn="just">
              <a:lnSpc>
                <a:spcPct val="150000"/>
              </a:lnSpc>
            </a:pPr>
            <a:r>
              <a:rPr lang="en-US" sz="1800" b="1" dirty="0">
                <a:latin typeface="Times New Roman" panose="02020603050405020304" pitchFamily="18" charset="0"/>
                <a:cs typeface="Times New Roman" panose="02020603050405020304" pitchFamily="18" charset="0"/>
              </a:rPr>
              <a:t>1.2 Freelancer </a:t>
            </a:r>
            <a:r>
              <a:rPr lang="en-US" sz="1800" dirty="0">
                <a:latin typeface="Times New Roman" panose="02020603050405020304" pitchFamily="18" charset="0"/>
                <a:cs typeface="Times New Roman" panose="02020603050405020304" pitchFamily="18" charset="0"/>
              </a:rPr>
              <a:t>– Sign up using email or social media, create a personalized profile with skills, Bio, and photo, set hourly rate, availability, and preferred work type. Freelancers can register through email or social media. During registration, they can create a professional profile including their personal details. </a:t>
            </a:r>
          </a:p>
          <a:p>
            <a:pPr algn="just">
              <a:lnSpc>
                <a:spcPct val="150000"/>
              </a:lnSpc>
            </a:pPr>
            <a:r>
              <a:rPr lang="en-US" sz="1800" b="1" dirty="0">
                <a:latin typeface="Times New Roman" panose="02020603050405020304" pitchFamily="18" charset="0"/>
                <a:cs typeface="Times New Roman" panose="02020603050405020304" pitchFamily="18" charset="0"/>
              </a:rPr>
              <a:t>1.3 Employer –</a:t>
            </a:r>
            <a:r>
              <a:rPr lang="en-US" sz="1800" dirty="0">
                <a:latin typeface="Times New Roman" panose="02020603050405020304" pitchFamily="18" charset="0"/>
                <a:cs typeface="Times New Roman" panose="02020603050405020304" pitchFamily="18" charset="0"/>
              </a:rPr>
              <a:t> Register to post job listings and view freelancer profiles, manage multiple project postings from a single dashboard, communicate with freelancers and assign tasks. Employers can sign up to post project listings, manage ongoing and completed projects.</a:t>
            </a:r>
            <a:endParaRPr lang="en-IN" sz="1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2192AFE-AA2C-3846-90D1-4E42A7F27868}"/>
              </a:ext>
            </a:extLst>
          </p:cNvPr>
          <p:cNvSpPr txBox="1">
            <a:spLocks/>
          </p:cNvSpPr>
          <p:nvPr/>
        </p:nvSpPr>
        <p:spPr>
          <a:xfrm>
            <a:off x="331424" y="9921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00B050"/>
                </a:solidFill>
                <a:latin typeface="Times New Roman" pitchFamily="18" charset="0"/>
                <a:cs typeface="Times New Roman" pitchFamily="18" charset="0"/>
              </a:rPr>
              <a:t>MODULE DESCRIPTION</a:t>
            </a:r>
            <a:endParaRPr lang="en-IN" sz="3200" dirty="0"/>
          </a:p>
        </p:txBody>
      </p:sp>
    </p:spTree>
    <p:extLst>
      <p:ext uri="{BB962C8B-B14F-4D97-AF65-F5344CB8AC3E}">
        <p14:creationId xmlns:p14="http://schemas.microsoft.com/office/powerpoint/2010/main" val="349837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6180F-0C10-888D-1BFE-08AEE29DA218}"/>
              </a:ext>
            </a:extLst>
          </p:cNvPr>
          <p:cNvSpPr>
            <a:spLocks noGrp="1"/>
          </p:cNvSpPr>
          <p:nvPr>
            <p:ph idx="1"/>
          </p:nvPr>
        </p:nvSpPr>
        <p:spPr>
          <a:xfrm>
            <a:off x="152400" y="876300"/>
            <a:ext cx="8839200" cy="5851525"/>
          </a:xfrm>
        </p:spPr>
        <p:txBody>
          <a:bodyPr>
            <a:noAutofit/>
          </a:bodyPr>
          <a:lstStyle/>
          <a:p>
            <a:pPr marL="0" indent="0">
              <a:spcBef>
                <a:spcPts val="1365"/>
              </a:spcBef>
              <a:spcAft>
                <a:spcPts val="0"/>
              </a:spcAft>
              <a:buNone/>
            </a:pPr>
            <a:r>
              <a:rPr lang="en-US" sz="1800" b="1" u="sng" dirty="0">
                <a:latin typeface="Times New Roman" panose="02020603050405020304" pitchFamily="18" charset="0"/>
                <a:ea typeface="Times New Roman" panose="02020603050405020304" pitchFamily="18" charset="0"/>
              </a:rPr>
              <a:t>2. Portfolio </a:t>
            </a:r>
            <a:r>
              <a:rPr lang="en-US" sz="1800" b="1" u="sng" spc="-10" dirty="0">
                <a:effectLst/>
                <a:latin typeface="Times New Roman" panose="02020603050405020304" pitchFamily="18" charset="0"/>
                <a:ea typeface="Times New Roman" panose="02020603050405020304" pitchFamily="18" charset="0"/>
              </a:rPr>
              <a:t>Module</a:t>
            </a:r>
          </a:p>
          <a:p>
            <a:pPr algn="just">
              <a:spcBef>
                <a:spcPts val="1365"/>
              </a:spcBef>
            </a:pPr>
            <a:r>
              <a:rPr lang="en-US" sz="1800" b="1" dirty="0">
                <a:latin typeface="Times New Roman" panose="02020603050405020304" pitchFamily="18" charset="0"/>
                <a:cs typeface="Times New Roman" panose="02020603050405020304" pitchFamily="18" charset="0"/>
              </a:rPr>
              <a:t>2.1 Create Portfolio – </a:t>
            </a:r>
            <a:r>
              <a:rPr lang="en-US" sz="1800" dirty="0">
                <a:latin typeface="Times New Roman" panose="02020603050405020304" pitchFamily="18" charset="0"/>
                <a:cs typeface="Times New Roman" panose="02020603050405020304" pitchFamily="18" charset="0"/>
              </a:rPr>
              <a:t>Build a professional portfolio with personal details, areas of expertise, add a professional summary or tagline. Freelancers can create a complete portfolio by entering personal and professional information. </a:t>
            </a:r>
          </a:p>
          <a:p>
            <a:pPr algn="just">
              <a:spcBef>
                <a:spcPts val="1365"/>
              </a:spcBef>
            </a:pPr>
            <a:r>
              <a:rPr lang="en-US" sz="1800" b="1" dirty="0">
                <a:latin typeface="Times New Roman" panose="02020603050405020304" pitchFamily="18" charset="0"/>
                <a:cs typeface="Times New Roman" panose="02020603050405020304" pitchFamily="18" charset="0"/>
              </a:rPr>
              <a:t> 2.2  View Experience –</a:t>
            </a:r>
            <a:r>
              <a:rPr lang="en-US" sz="1800" dirty="0">
                <a:latin typeface="Times New Roman" panose="02020603050405020304" pitchFamily="18" charset="0"/>
                <a:cs typeface="Times New Roman" panose="02020603050405020304" pitchFamily="18" charset="0"/>
              </a:rPr>
              <a:t> Add previous job or freelance experiences with timeline, list achievement or milestones reached in each role. Enables users to enter their previous work history including job title, organization name</a:t>
            </a:r>
          </a:p>
          <a:p>
            <a:pPr algn="just">
              <a:spcBef>
                <a:spcPts val="1365"/>
              </a:spcBef>
            </a:pPr>
            <a:r>
              <a:rPr lang="en-US" sz="1800" b="1" dirty="0">
                <a:latin typeface="Times New Roman" panose="02020603050405020304" pitchFamily="18" charset="0"/>
                <a:cs typeface="Times New Roman" panose="02020603050405020304" pitchFamily="18" charset="0"/>
              </a:rPr>
              <a:t> 2.3 View Qualification – </a:t>
            </a:r>
            <a:r>
              <a:rPr lang="en-US" sz="1800" dirty="0">
                <a:latin typeface="Times New Roman" panose="02020603050405020304" pitchFamily="18" charset="0"/>
                <a:cs typeface="Times New Roman" panose="02020603050405020304" pitchFamily="18" charset="0"/>
              </a:rPr>
              <a:t>Enter academic qualifications with institution and year, upload Users can input academic qualifications degrees, and certifications obtained through online platforms or professional bodies. </a:t>
            </a:r>
          </a:p>
          <a:p>
            <a:pPr algn="just">
              <a:spcBef>
                <a:spcPts val="1365"/>
              </a:spcBef>
            </a:pPr>
            <a:r>
              <a:rPr lang="en-US" sz="1800" b="1" dirty="0">
                <a:latin typeface="Times New Roman" panose="02020603050405020304" pitchFamily="18" charset="0"/>
                <a:cs typeface="Times New Roman" panose="02020603050405020304" pitchFamily="18" charset="0"/>
              </a:rPr>
              <a:t> 2.4 Upload Work Samples – </a:t>
            </a:r>
            <a:r>
              <a:rPr lang="en-US" sz="1800" dirty="0">
                <a:latin typeface="Times New Roman" panose="02020603050405020304" pitchFamily="18" charset="0"/>
                <a:cs typeface="Times New Roman" panose="02020603050405020304" pitchFamily="18" charset="0"/>
              </a:rPr>
              <a:t>showcase work using images, documents, or links, categorize samples based on skill or industry. Freelancers can upload images, videos, Documents.</a:t>
            </a:r>
          </a:p>
          <a:p>
            <a:pPr algn="just">
              <a:spcBef>
                <a:spcPts val="1365"/>
              </a:spcBef>
            </a:pPr>
            <a:r>
              <a:rPr lang="en-US" sz="1800" b="1" dirty="0">
                <a:latin typeface="Times New Roman" panose="02020603050405020304" pitchFamily="18" charset="0"/>
                <a:cs typeface="Times New Roman" panose="02020603050405020304" pitchFamily="18" charset="0"/>
              </a:rPr>
              <a:t>2.5 Upload / Delete Portfolio Info </a:t>
            </a:r>
            <a:r>
              <a:rPr lang="en-US" sz="1800" dirty="0">
                <a:latin typeface="Times New Roman" panose="02020603050405020304" pitchFamily="18" charset="0"/>
                <a:cs typeface="Times New Roman" panose="02020603050405020304" pitchFamily="18" charset="0"/>
              </a:rPr>
              <a:t>– Edit, update, or delete outdated portfolio items, maintain up-to-date information. Allows for real-time updates, letting freelancers keep their profile current Update</a:t>
            </a:r>
            <a:endParaRPr lang="en-US" sz="1800" u="sng" spc="-1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2D52AE84-66AF-4EC4-580A-4E1901AA1A45}"/>
              </a:ext>
            </a:extLst>
          </p:cNvPr>
          <p:cNvSpPr txBox="1">
            <a:spLocks/>
          </p:cNvSpPr>
          <p:nvPr/>
        </p:nvSpPr>
        <p:spPr>
          <a:xfrm>
            <a:off x="3048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00B050"/>
                </a:solidFill>
                <a:latin typeface="Times New Roman" pitchFamily="18" charset="0"/>
                <a:cs typeface="Times New Roman" pitchFamily="18" charset="0"/>
              </a:rPr>
              <a:t>MODULE DESCRIPTION</a:t>
            </a:r>
            <a:endParaRPr lang="en-IN" sz="3200" dirty="0"/>
          </a:p>
        </p:txBody>
      </p:sp>
    </p:spTree>
    <p:extLst>
      <p:ext uri="{BB962C8B-B14F-4D97-AF65-F5344CB8AC3E}">
        <p14:creationId xmlns:p14="http://schemas.microsoft.com/office/powerpoint/2010/main" val="39405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FB0A35-7836-253D-2260-9F3A30B514FE}"/>
              </a:ext>
            </a:extLst>
          </p:cNvPr>
          <p:cNvSpPr>
            <a:spLocks noGrp="1"/>
          </p:cNvSpPr>
          <p:nvPr>
            <p:ph idx="1"/>
          </p:nvPr>
        </p:nvSpPr>
        <p:spPr>
          <a:xfrm>
            <a:off x="228600" y="1066800"/>
            <a:ext cx="8686800" cy="6172200"/>
          </a:xfrm>
        </p:spPr>
        <p:txBody>
          <a:bodyPr>
            <a:normAutofit fontScale="92500"/>
          </a:bodyPr>
          <a:lstStyle/>
          <a:p>
            <a:pPr marL="0" indent="0">
              <a:spcBef>
                <a:spcPts val="1340"/>
              </a:spcBef>
              <a:spcAft>
                <a:spcPts val="0"/>
              </a:spcAft>
              <a:buNone/>
            </a:pPr>
            <a:r>
              <a:rPr lang="en-US" sz="1900" b="1" u="sng" spc="-30" dirty="0">
                <a:latin typeface="Times New Roman" panose="02020603050405020304" pitchFamily="18" charset="0"/>
                <a:ea typeface="Times New Roman" panose="02020603050405020304" pitchFamily="18" charset="0"/>
              </a:rPr>
              <a:t>3. Project Bidding Module</a:t>
            </a:r>
          </a:p>
          <a:p>
            <a:pPr algn="just">
              <a:lnSpc>
                <a:spcPct val="150000"/>
              </a:lnSpc>
              <a:spcBef>
                <a:spcPts val="1340"/>
              </a:spcBef>
            </a:pPr>
            <a:r>
              <a:rPr lang="en-US" sz="1900" b="1" dirty="0">
                <a:latin typeface="Times New Roman" panose="02020603050405020304" pitchFamily="18" charset="0"/>
                <a:cs typeface="Times New Roman" panose="02020603050405020304" pitchFamily="18" charset="0"/>
              </a:rPr>
              <a:t>3.1 View Available Projects – </a:t>
            </a:r>
            <a:r>
              <a:rPr lang="en-US" sz="1900" dirty="0">
                <a:latin typeface="Times New Roman" panose="02020603050405020304" pitchFamily="18" charset="0"/>
                <a:cs typeface="Times New Roman" panose="02020603050405020304" pitchFamily="18" charset="0"/>
              </a:rPr>
              <a:t>View available projects posted by employers, view project details such as description, skills required, and employer profile. Freelancers can view available projects with complete details, including title, description, and timeline</a:t>
            </a:r>
          </a:p>
          <a:p>
            <a:pPr algn="just">
              <a:lnSpc>
                <a:spcPct val="150000"/>
              </a:lnSpc>
              <a:spcBef>
                <a:spcPts val="1340"/>
              </a:spcBef>
            </a:pPr>
            <a:r>
              <a:rPr lang="en-US" sz="1900" b="1" dirty="0">
                <a:latin typeface="Times New Roman" panose="02020603050405020304" pitchFamily="18" charset="0"/>
                <a:cs typeface="Times New Roman" panose="02020603050405020304" pitchFamily="18" charset="0"/>
              </a:rPr>
              <a:t> 3.2 Place a Bid- </a:t>
            </a:r>
            <a:r>
              <a:rPr lang="en-US" sz="1900" dirty="0">
                <a:latin typeface="Times New Roman" panose="02020603050405020304" pitchFamily="18" charset="0"/>
                <a:cs typeface="Times New Roman" panose="02020603050405020304" pitchFamily="18" charset="0"/>
              </a:rPr>
              <a:t>Place bids on suitable projects based on skills and interest, mention estimated cost, completion time, and strategy. Withdraw or edit bids before deadline. </a:t>
            </a:r>
          </a:p>
          <a:p>
            <a:pPr algn="just">
              <a:lnSpc>
                <a:spcPct val="150000"/>
              </a:lnSpc>
              <a:spcBef>
                <a:spcPts val="1340"/>
              </a:spcBef>
            </a:pPr>
            <a:r>
              <a:rPr lang="en-US" sz="1900" b="1" dirty="0">
                <a:latin typeface="Times New Roman" panose="02020603050405020304" pitchFamily="18" charset="0"/>
                <a:cs typeface="Times New Roman" panose="02020603050405020304" pitchFamily="18" charset="0"/>
              </a:rPr>
              <a:t>3.3 Manage Bids – </a:t>
            </a:r>
            <a:r>
              <a:rPr lang="en-US" sz="1900" dirty="0">
                <a:latin typeface="Times New Roman" panose="02020603050405020304" pitchFamily="18" charset="0"/>
                <a:cs typeface="Times New Roman" panose="02020603050405020304" pitchFamily="18" charset="0"/>
              </a:rPr>
              <a:t>Manage submitted bids and update proposals, view the list of all submitted bids and their current status. Through the Manage Bids section, freelancers can monitor all their active, pending, accepted, or rejected bids</a:t>
            </a:r>
          </a:p>
          <a:p>
            <a:pPr algn="just">
              <a:lnSpc>
                <a:spcPct val="150000"/>
              </a:lnSpc>
              <a:spcBef>
                <a:spcPts val="1340"/>
              </a:spcBef>
            </a:pPr>
            <a:r>
              <a:rPr lang="en-US" sz="1900" b="1" dirty="0">
                <a:latin typeface="Times New Roman" panose="02020603050405020304" pitchFamily="18" charset="0"/>
                <a:cs typeface="Times New Roman" panose="02020603050405020304" pitchFamily="18" charset="0"/>
              </a:rPr>
              <a:t>3.3 Notification Alerts – </a:t>
            </a:r>
            <a:r>
              <a:rPr lang="en-US" sz="1900" dirty="0">
                <a:latin typeface="Times New Roman" panose="02020603050405020304" pitchFamily="18" charset="0"/>
                <a:cs typeface="Times New Roman" panose="02020603050405020304" pitchFamily="18" charset="0"/>
              </a:rPr>
              <a:t>Receive real time alerts and notifications, receive notifications for bid acceptance  Enable or disable email and in- app notifications. The Notification Alert system sends real-time updates about bid status changes.</a:t>
            </a:r>
            <a:endParaRPr lang="en-US" sz="1900" spc="-3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50000"/>
              </a:lnSpc>
              <a:spcBef>
                <a:spcPts val="1340"/>
              </a:spcBef>
              <a:buNone/>
            </a:pPr>
            <a:endParaRPr lang="en-US" sz="2800" spc="-3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6" name="Title 1">
            <a:extLst>
              <a:ext uri="{FF2B5EF4-FFF2-40B4-BE49-F238E27FC236}">
                <a16:creationId xmlns:a16="http://schemas.microsoft.com/office/drawing/2014/main" id="{56C3F1A7-B892-8456-31A2-9E5ABF13167F}"/>
              </a:ext>
            </a:extLst>
          </p:cNvPr>
          <p:cNvSpPr txBox="1">
            <a:spLocks/>
          </p:cNvSpPr>
          <p:nvPr/>
        </p:nvSpPr>
        <p:spPr>
          <a:xfrm>
            <a:off x="331424" y="9921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00B050"/>
                </a:solidFill>
                <a:latin typeface="Times New Roman" pitchFamily="18" charset="0"/>
                <a:cs typeface="Times New Roman" pitchFamily="18" charset="0"/>
              </a:rPr>
              <a:t>MODULE DESCRIPTION</a:t>
            </a:r>
            <a:endParaRPr lang="en-IN" sz="3200" dirty="0"/>
          </a:p>
        </p:txBody>
      </p:sp>
    </p:spTree>
    <p:extLst>
      <p:ext uri="{BB962C8B-B14F-4D97-AF65-F5344CB8AC3E}">
        <p14:creationId xmlns:p14="http://schemas.microsoft.com/office/powerpoint/2010/main" val="41539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609600" y="457200"/>
            <a:ext cx="8229600" cy="685800"/>
          </a:xfrm>
        </p:spPr>
        <p:txBody>
          <a:bodyPr>
            <a:noAutofit/>
          </a:bodyPr>
          <a:lstStyle/>
          <a:p>
            <a:r>
              <a:rPr lang="en-US" sz="3200" b="1" dirty="0">
                <a:solidFill>
                  <a:srgbClr val="00B050"/>
                </a:solidFill>
                <a:latin typeface="Times New Roman" pitchFamily="18" charset="0"/>
                <a:cs typeface="Times New Roman" pitchFamily="18" charset="0"/>
              </a:rPr>
              <a:t>PROBLEM STATEMENT </a:t>
            </a:r>
          </a:p>
        </p:txBody>
      </p:sp>
      <p:sp>
        <p:nvSpPr>
          <p:cNvPr id="1048593" name="Content Placeholder 2"/>
          <p:cNvSpPr>
            <a:spLocks noGrp="1"/>
          </p:cNvSpPr>
          <p:nvPr>
            <p:ph idx="1"/>
          </p:nvPr>
        </p:nvSpPr>
        <p:spPr>
          <a:xfrm>
            <a:off x="304800" y="1371600"/>
            <a:ext cx="8534400" cy="5181600"/>
          </a:xfrm>
        </p:spPr>
        <p:txBody>
          <a:bodyPr>
            <a:noAutofit/>
          </a:bodyPr>
          <a:lstStyle/>
          <a:p>
            <a:pPr algn="just">
              <a:lnSpc>
                <a:spcPct val="107000"/>
              </a:lnSpc>
              <a:spcBef>
                <a:spcPts val="0"/>
              </a:spcBef>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Clients struggle to locate highly specialized or niche-skilled freelancers due to limited talent pools and inadequate filtering options.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0"/>
              </a:spcBef>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Many freelance platforms do not authenticate developer skills, leading to issues with unreliable or unqualified hires.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endParaRPr lang="en-US" sz="2400" b="1" dirty="0">
              <a:latin typeface="Symbol" panose="05050102010706020507" pitchFamily="18" charset="2"/>
              <a:ea typeface="Times New Roman" panose="02020603050405020304" pitchFamily="18" charset="0"/>
              <a:cs typeface="Times New Roman" panose="02020603050405020304" pitchFamily="18" charset="0"/>
            </a:endParaRPr>
          </a:p>
          <a:p>
            <a:pPr algn="just">
              <a:lnSpc>
                <a:spcPct val="107000"/>
              </a:lnSpc>
              <a:spcBef>
                <a:spcPts val="0"/>
              </a:spcBef>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absence of an efficient project-matching system results in prolonged hiring times, delaying project execution. </a:t>
            </a:r>
          </a:p>
          <a:p>
            <a:pPr algn="just">
              <a:lnSpc>
                <a:spcPct val="107000"/>
              </a:lnSpc>
              <a:spcBef>
                <a:spcPts val="0"/>
              </a:spcBef>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0"/>
              </a:spcBef>
            </a:pPr>
            <a:r>
              <a:rPr lang="en-US" sz="2400" dirty="0">
                <a:latin typeface="Times New Roman" panose="02020603050405020304" pitchFamily="18" charset="0"/>
                <a:cs typeface="Times New Roman" panose="02020603050405020304" pitchFamily="18" charset="0"/>
              </a:rPr>
              <a:t>They are self-employed, meaning they are considered to work for themselves. There isn't a set amount of hours you must work to be considered a freelancer.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434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C1C01-D7C4-C9F5-30F6-7E13774BE02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DE3C2F-380D-8165-FBE4-DE318F630087}"/>
              </a:ext>
            </a:extLst>
          </p:cNvPr>
          <p:cNvSpPr>
            <a:spLocks noGrp="1"/>
          </p:cNvSpPr>
          <p:nvPr>
            <p:ph idx="1"/>
          </p:nvPr>
        </p:nvSpPr>
        <p:spPr>
          <a:xfrm>
            <a:off x="101447" y="838200"/>
            <a:ext cx="8941106" cy="5867400"/>
          </a:xfrm>
        </p:spPr>
        <p:txBody>
          <a:bodyPr>
            <a:normAutofit fontScale="25000" lnSpcReduction="20000"/>
          </a:bodyPr>
          <a:lstStyle/>
          <a:p>
            <a:pPr marL="0" marR="0" indent="0">
              <a:lnSpc>
                <a:spcPct val="170000"/>
              </a:lnSpc>
              <a:spcBef>
                <a:spcPts val="0"/>
              </a:spcBef>
              <a:spcAft>
                <a:spcPts val="1000"/>
              </a:spcAft>
              <a:buNone/>
            </a:pPr>
            <a:r>
              <a:rPr lang="en-US" sz="7200" b="1" u="sng" dirty="0">
                <a:effectLst/>
                <a:latin typeface="Times New Roman" panose="02020603050405020304" pitchFamily="18" charset="0"/>
                <a:ea typeface="Times New Roman" panose="02020603050405020304" pitchFamily="18" charset="0"/>
                <a:cs typeface="Times New Roman" panose="02020603050405020304" pitchFamily="18" charset="0"/>
              </a:rPr>
              <a:t>4. Payment &amp; Incentives Module</a:t>
            </a:r>
          </a:p>
          <a:p>
            <a:pPr algn="just">
              <a:lnSpc>
                <a:spcPct val="170000"/>
              </a:lnSpc>
              <a:spcBef>
                <a:spcPts val="0"/>
              </a:spcBef>
              <a:spcAft>
                <a:spcPts val="1000"/>
              </a:spcAft>
              <a:tabLst>
                <a:tab pos="457200" algn="l"/>
              </a:tabLst>
            </a:pPr>
            <a:r>
              <a:rPr lang="en-US" sz="7200" b="1" dirty="0">
                <a:latin typeface="Times New Roman" panose="02020603050405020304" pitchFamily="18" charset="0"/>
                <a:cs typeface="Times New Roman" panose="02020603050405020304" pitchFamily="18" charset="0"/>
              </a:rPr>
              <a:t>4.1 View Earning – </a:t>
            </a:r>
            <a:r>
              <a:rPr lang="en-US" sz="7200" dirty="0">
                <a:latin typeface="Times New Roman" panose="02020603050405020304" pitchFamily="18" charset="0"/>
                <a:cs typeface="Times New Roman" panose="02020603050405020304" pitchFamily="18" charset="0"/>
              </a:rPr>
              <a:t>View total earning from all completed projects, access detailed transaction history with dates and project names, generate earnings report for custom date ranges. The View Earnings feature allows freelancers to see a detailed breakdown of their income from completed projects. </a:t>
            </a:r>
          </a:p>
          <a:p>
            <a:pPr algn="just">
              <a:lnSpc>
                <a:spcPct val="170000"/>
              </a:lnSpc>
              <a:spcBef>
                <a:spcPts val="0"/>
              </a:spcBef>
              <a:spcAft>
                <a:spcPts val="1000"/>
              </a:spcAft>
              <a:tabLst>
                <a:tab pos="457200" algn="l"/>
              </a:tabLst>
            </a:pPr>
            <a:r>
              <a:rPr lang="en-US" sz="7200" b="1" dirty="0">
                <a:latin typeface="Times New Roman" panose="02020603050405020304" pitchFamily="18" charset="0"/>
                <a:cs typeface="Times New Roman" panose="02020603050405020304" pitchFamily="18" charset="0"/>
              </a:rPr>
              <a:t>4.2  Link Payment Methods </a:t>
            </a:r>
            <a:r>
              <a:rPr lang="en-US" sz="7200" dirty="0">
                <a:latin typeface="Times New Roman" panose="02020603050405020304" pitchFamily="18" charset="0"/>
                <a:cs typeface="Times New Roman" panose="02020603050405020304" pitchFamily="18" charset="0"/>
              </a:rPr>
              <a:t>– Add multiple payment options, set a default method for receiving payments, and update payment credentials. Through the Link Payment Methods functionality, users can securely connect their preferred payment.</a:t>
            </a:r>
          </a:p>
          <a:p>
            <a:pPr algn="just">
              <a:lnSpc>
                <a:spcPct val="170000"/>
              </a:lnSpc>
              <a:spcBef>
                <a:spcPts val="0"/>
              </a:spcBef>
              <a:spcAft>
                <a:spcPts val="1000"/>
              </a:spcAft>
              <a:tabLst>
                <a:tab pos="457200" algn="l"/>
              </a:tabLst>
            </a:pPr>
            <a:r>
              <a:rPr lang="en-US" sz="7200" b="1" dirty="0">
                <a:latin typeface="Times New Roman" panose="02020603050405020304" pitchFamily="18" charset="0"/>
                <a:cs typeface="Times New Roman" panose="02020603050405020304" pitchFamily="18" charset="0"/>
              </a:rPr>
              <a:t>4.3  Receive Payment – </a:t>
            </a:r>
            <a:r>
              <a:rPr lang="en-US" sz="7200" dirty="0">
                <a:latin typeface="Times New Roman" panose="02020603050405020304" pitchFamily="18" charset="0"/>
                <a:cs typeface="Times New Roman" panose="02020603050405020304" pitchFamily="18" charset="0"/>
              </a:rPr>
              <a:t>Receive payment automatically after project completion, get status updates for pending or processed payments. The Receive Payment option ensures timely transfer of funds once a project is successfully completed.</a:t>
            </a:r>
          </a:p>
          <a:p>
            <a:pPr algn="just">
              <a:lnSpc>
                <a:spcPct val="170000"/>
              </a:lnSpc>
              <a:spcBef>
                <a:spcPts val="0"/>
              </a:spcBef>
              <a:spcAft>
                <a:spcPts val="1000"/>
              </a:spcAft>
              <a:tabLst>
                <a:tab pos="457200" algn="l"/>
              </a:tabLst>
            </a:pPr>
            <a:r>
              <a:rPr lang="en-US" sz="7200" b="1" dirty="0">
                <a:latin typeface="Times New Roman" panose="02020603050405020304" pitchFamily="18" charset="0"/>
                <a:cs typeface="Times New Roman" panose="02020603050405020304" pitchFamily="18" charset="0"/>
              </a:rPr>
              <a:t>4.4  Track Incentives – </a:t>
            </a:r>
            <a:r>
              <a:rPr lang="en-US" sz="7200" dirty="0">
                <a:latin typeface="Times New Roman" panose="02020603050405020304" pitchFamily="18" charset="0"/>
                <a:cs typeface="Times New Roman" panose="02020603050405020304" pitchFamily="18" charset="0"/>
              </a:rPr>
              <a:t>Track bonuses for early delivery or high quality work, view performance- based rewards from employers. </a:t>
            </a:r>
            <a:endParaRPr lang="en-IN" dirty="0"/>
          </a:p>
        </p:txBody>
      </p:sp>
      <p:sp>
        <p:nvSpPr>
          <p:cNvPr id="6" name="Title 1">
            <a:extLst>
              <a:ext uri="{FF2B5EF4-FFF2-40B4-BE49-F238E27FC236}">
                <a16:creationId xmlns:a16="http://schemas.microsoft.com/office/drawing/2014/main" id="{6F291721-0851-BB4A-71DF-07524D248B8E}"/>
              </a:ext>
            </a:extLst>
          </p:cNvPr>
          <p:cNvSpPr txBox="1">
            <a:spLocks/>
          </p:cNvSpPr>
          <p:nvPr/>
        </p:nvSpPr>
        <p:spPr>
          <a:xfrm>
            <a:off x="457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00B050"/>
                </a:solidFill>
                <a:latin typeface="Times New Roman" pitchFamily="18" charset="0"/>
                <a:cs typeface="Times New Roman" pitchFamily="18" charset="0"/>
              </a:rPr>
              <a:t>MODULE DESCRIPTION</a:t>
            </a:r>
            <a:endParaRPr lang="en-IN" sz="3200" dirty="0"/>
          </a:p>
        </p:txBody>
      </p:sp>
    </p:spTree>
    <p:extLst>
      <p:ext uri="{BB962C8B-B14F-4D97-AF65-F5344CB8AC3E}">
        <p14:creationId xmlns:p14="http://schemas.microsoft.com/office/powerpoint/2010/main" val="944330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Content Placeholder 2"/>
          <p:cNvSpPr>
            <a:spLocks noGrp="1"/>
          </p:cNvSpPr>
          <p:nvPr>
            <p:ph idx="1"/>
          </p:nvPr>
        </p:nvSpPr>
        <p:spPr>
          <a:xfrm>
            <a:off x="304800" y="990600"/>
            <a:ext cx="8534400" cy="5410200"/>
          </a:xfrm>
        </p:spPr>
        <p:txBody>
          <a:bodyPr>
            <a:noAutofit/>
          </a:bodyPr>
          <a:lstStyle/>
          <a:p>
            <a:pPr marL="0" marR="0" lvl="0" indent="0">
              <a:lnSpc>
                <a:spcPct val="115000"/>
              </a:lnSpc>
              <a:spcBef>
                <a:spcPts val="0"/>
              </a:spcBef>
              <a:spcAft>
                <a:spcPts val="1000"/>
              </a:spcAft>
              <a:buNone/>
              <a:tabLst>
                <a:tab pos="457200" algn="l"/>
              </a:tabLs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5. Feedback &amp; Review Module</a:t>
            </a:r>
          </a:p>
          <a:p>
            <a:pPr algn="just">
              <a:lnSpc>
                <a:spcPct val="150000"/>
              </a:lnSpc>
              <a:spcBef>
                <a:spcPts val="0"/>
              </a:spcBef>
              <a:spcAft>
                <a:spcPts val="1000"/>
              </a:spcAft>
              <a:tabLst>
                <a:tab pos="457200" algn="l"/>
              </a:tabLst>
            </a:pPr>
            <a:r>
              <a:rPr lang="en-US" sz="1800" b="1" dirty="0">
                <a:latin typeface="Times New Roman" panose="02020603050405020304" pitchFamily="18" charset="0"/>
                <a:cs typeface="Times New Roman" panose="02020603050405020304" pitchFamily="18" charset="0"/>
              </a:rPr>
              <a:t>5.1 Give Feedback to Freelancer – </a:t>
            </a:r>
            <a:r>
              <a:rPr lang="en-US" sz="1800" dirty="0">
                <a:latin typeface="Times New Roman" panose="02020603050405020304" pitchFamily="18" charset="0"/>
                <a:cs typeface="Times New Roman" panose="02020603050405020304" pitchFamily="18" charset="0"/>
              </a:rPr>
              <a:t>Provide feedback to freelancer after project completion. Employers can rate freelancers based on project performance. Through the Give Feedback to Freelancer feature, employers can rate and review freelancers based on criteria such as work quality, communication, timeliness, and professionalism. This helps future employers make informed decisions. </a:t>
            </a:r>
          </a:p>
          <a:p>
            <a:pPr algn="just">
              <a:lnSpc>
                <a:spcPct val="150000"/>
              </a:lnSpc>
              <a:spcBef>
                <a:spcPts val="0"/>
              </a:spcBef>
              <a:spcAft>
                <a:spcPts val="1000"/>
              </a:spcAft>
              <a:tabLst>
                <a:tab pos="457200" algn="l"/>
              </a:tabLst>
            </a:pPr>
            <a:r>
              <a:rPr lang="en-US" sz="1800" b="1" dirty="0">
                <a:latin typeface="Times New Roman" panose="02020603050405020304" pitchFamily="18" charset="0"/>
                <a:cs typeface="Times New Roman" panose="02020603050405020304" pitchFamily="18" charset="0"/>
              </a:rPr>
              <a:t>5.2  Receive Employee Feedback – </a:t>
            </a:r>
            <a:r>
              <a:rPr lang="en-US" sz="1800" dirty="0">
                <a:latin typeface="Times New Roman" panose="02020603050405020304" pitchFamily="18" charset="0"/>
                <a:cs typeface="Times New Roman" panose="02020603050405020304" pitchFamily="18" charset="0"/>
              </a:rPr>
              <a:t>Freelancers receives ratings from employers after project completion, View employer comments and suggestions for growth. Receive Employee Feedback option enables freelancers to view the ratings and comments provided by clients, which can be used to improve future performance.</a:t>
            </a:r>
          </a:p>
          <a:p>
            <a:pPr algn="just">
              <a:lnSpc>
                <a:spcPct val="150000"/>
              </a:lnSpc>
              <a:spcBef>
                <a:spcPts val="0"/>
              </a:spcBef>
              <a:spcAft>
                <a:spcPts val="1000"/>
              </a:spcAft>
              <a:tabLst>
                <a:tab pos="457200" algn="l"/>
              </a:tabLst>
            </a:pPr>
            <a:r>
              <a:rPr lang="en-US" sz="1800" b="1" dirty="0">
                <a:latin typeface="Times New Roman" panose="02020603050405020304" pitchFamily="18" charset="0"/>
                <a:cs typeface="Times New Roman" panose="02020603050405020304" pitchFamily="18" charset="0"/>
              </a:rPr>
              <a:t>5.3 View Past Review – </a:t>
            </a:r>
            <a:r>
              <a:rPr lang="en-US" sz="1800" dirty="0">
                <a:latin typeface="Times New Roman" panose="02020603050405020304" pitchFamily="18" charset="0"/>
                <a:cs typeface="Times New Roman" panose="02020603050405020304" pitchFamily="18" charset="0"/>
              </a:rPr>
              <a:t>Access full history of feedback and reviews received and given. Filter reviews by date, project, or rating. Export feedback reports for personal record or profile use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35B61147-94F9-51DF-CBDF-360C5216BC90}"/>
              </a:ext>
            </a:extLst>
          </p:cNvPr>
          <p:cNvSpPr txBox="1">
            <a:spLocks/>
          </p:cNvSpPr>
          <p:nvPr/>
        </p:nvSpPr>
        <p:spPr>
          <a:xfrm>
            <a:off x="457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00B050"/>
                </a:solidFill>
                <a:latin typeface="Times New Roman" pitchFamily="18" charset="0"/>
                <a:cs typeface="Times New Roman" pitchFamily="18" charset="0"/>
              </a:rPr>
              <a:t>MODULE DESCRIPTION</a:t>
            </a:r>
            <a:endParaRPr lang="en-IN" sz="3200" dirty="0"/>
          </a:p>
        </p:txBody>
      </p:sp>
    </p:spTree>
    <p:extLst>
      <p:ext uri="{BB962C8B-B14F-4D97-AF65-F5344CB8AC3E}">
        <p14:creationId xmlns:p14="http://schemas.microsoft.com/office/powerpoint/2010/main" val="3909444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22587-DC03-CE41-36B6-29AD5380F9E0}"/>
            </a:ext>
          </a:extLst>
        </p:cNvPr>
        <p:cNvGrpSpPr/>
        <p:nvPr/>
      </p:nvGrpSpPr>
      <p:grpSpPr>
        <a:xfrm>
          <a:off x="0" y="0"/>
          <a:ext cx="0" cy="0"/>
          <a:chOff x="0" y="0"/>
          <a:chExt cx="0" cy="0"/>
        </a:xfrm>
      </p:grpSpPr>
      <p:sp>
        <p:nvSpPr>
          <p:cNvPr id="1048593" name="Content Placeholder 2">
            <a:extLst>
              <a:ext uri="{FF2B5EF4-FFF2-40B4-BE49-F238E27FC236}">
                <a16:creationId xmlns:a16="http://schemas.microsoft.com/office/drawing/2014/main" id="{CA6697F9-2A6F-DDA6-B609-FC6BE26C019D}"/>
              </a:ext>
            </a:extLst>
          </p:cNvPr>
          <p:cNvSpPr>
            <a:spLocks noGrp="1"/>
          </p:cNvSpPr>
          <p:nvPr>
            <p:ph idx="1"/>
          </p:nvPr>
        </p:nvSpPr>
        <p:spPr>
          <a:xfrm>
            <a:off x="304800" y="1066800"/>
            <a:ext cx="8534400" cy="5334000"/>
          </a:xfrm>
        </p:spPr>
        <p:txBody>
          <a:bodyPr>
            <a:noAutofit/>
          </a:bodyPr>
          <a:lstStyle/>
          <a:p>
            <a:pPr marL="0" marR="0" lvl="0" indent="0">
              <a:lnSpc>
                <a:spcPct val="115000"/>
              </a:lnSpc>
              <a:spcBef>
                <a:spcPts val="0"/>
              </a:spcBef>
              <a:spcAft>
                <a:spcPts val="1000"/>
              </a:spcAft>
              <a:buNone/>
              <a:tabLst>
                <a:tab pos="457200" algn="l"/>
              </a:tabLst>
            </a:pPr>
            <a:r>
              <a:rPr lang="en-US" sz="1800" b="1" u="sng" dirty="0">
                <a:latin typeface="Times New Roman" panose="02020603050405020304" pitchFamily="18" charset="0"/>
                <a:ea typeface="Times New Roman" panose="02020603050405020304" pitchFamily="18" charset="0"/>
                <a:cs typeface="Times New Roman" panose="02020603050405020304" pitchFamily="18" charset="0"/>
              </a:rPr>
              <a:t>6. Report </a:t>
            </a:r>
            <a:r>
              <a:rPr lang="en-US" sz="1800" b="1" u="sng" dirty="0">
                <a:effectLst/>
                <a:latin typeface="Times New Roman" panose="02020603050405020304" pitchFamily="18" charset="0"/>
                <a:ea typeface="Times New Roman" panose="02020603050405020304" pitchFamily="18" charset="0"/>
                <a:cs typeface="Times New Roman" panose="02020603050405020304" pitchFamily="18" charset="0"/>
              </a:rPr>
              <a:t>Module</a:t>
            </a:r>
          </a:p>
          <a:p>
            <a:pPr algn="just">
              <a:lnSpc>
                <a:spcPct val="150000"/>
              </a:lnSpc>
              <a:spcBef>
                <a:spcPts val="0"/>
              </a:spcBef>
              <a:spcAft>
                <a:spcPts val="1000"/>
              </a:spcAft>
              <a:tabLst>
                <a:tab pos="457200" algn="l"/>
              </a:tabLst>
            </a:pPr>
            <a:r>
              <a:rPr lang="en-US" sz="1800" b="1" dirty="0">
                <a:latin typeface="Times New Roman" panose="02020603050405020304" pitchFamily="18" charset="0"/>
                <a:cs typeface="Times New Roman" panose="02020603050405020304" pitchFamily="18" charset="0"/>
              </a:rPr>
              <a:t>6.1 Project wise - report – </a:t>
            </a:r>
            <a:r>
              <a:rPr lang="en-US" sz="1800" dirty="0">
                <a:latin typeface="Times New Roman" panose="02020603050405020304" pitchFamily="18" charset="0"/>
                <a:cs typeface="Times New Roman" panose="02020603050405020304" pitchFamily="18" charset="0"/>
              </a:rPr>
              <a:t>Submit reports related to specific project issues, include project ID, timeline, milestones and related documents. Allow status tracking of submitted reports, enable admins to take necessary actions. </a:t>
            </a:r>
          </a:p>
          <a:p>
            <a:pPr algn="just">
              <a:lnSpc>
                <a:spcPct val="150000"/>
              </a:lnSpc>
              <a:spcBef>
                <a:spcPts val="0"/>
              </a:spcBef>
              <a:spcAft>
                <a:spcPts val="1000"/>
              </a:spcAft>
              <a:tabLst>
                <a:tab pos="457200" algn="l"/>
              </a:tabLst>
            </a:pPr>
            <a:r>
              <a:rPr lang="en-US" sz="1800" b="1" dirty="0">
                <a:latin typeface="Times New Roman" panose="02020603050405020304" pitchFamily="18" charset="0"/>
                <a:cs typeface="Times New Roman" panose="02020603050405020304" pitchFamily="18" charset="0"/>
              </a:rPr>
              <a:t>6.2  Freelancer wise -report </a:t>
            </a:r>
            <a:r>
              <a:rPr lang="en-US" sz="1800" dirty="0">
                <a:latin typeface="Times New Roman" panose="02020603050405020304" pitchFamily="18" charset="0"/>
                <a:cs typeface="Times New Roman" panose="02020603050405020304" pitchFamily="18" charset="0"/>
              </a:rPr>
              <a:t>– File reports about freelancer behavior or performance, Attach communication logs or task evidence. Freelancer-wise Report gives a comprehensive overview of each freelancer’s activities. </a:t>
            </a:r>
          </a:p>
          <a:p>
            <a:pPr algn="just">
              <a:lnSpc>
                <a:spcPct val="150000"/>
              </a:lnSpc>
              <a:spcBef>
                <a:spcPts val="0"/>
              </a:spcBef>
              <a:spcAft>
                <a:spcPts val="1000"/>
              </a:spcAft>
              <a:tabLst>
                <a:tab pos="457200" algn="l"/>
              </a:tabLst>
            </a:pPr>
            <a:r>
              <a:rPr lang="en-US" sz="1800" b="1" dirty="0">
                <a:latin typeface="Times New Roman" panose="02020603050405020304" pitchFamily="18" charset="0"/>
                <a:cs typeface="Times New Roman" panose="02020603050405020304" pitchFamily="18" charset="0"/>
              </a:rPr>
              <a:t>6.3  Employee wise - report– </a:t>
            </a:r>
            <a:r>
              <a:rPr lang="en-US" sz="1800" dirty="0">
                <a:latin typeface="Times New Roman" panose="02020603050405020304" pitchFamily="18" charset="0"/>
                <a:cs typeface="Times New Roman" panose="02020603050405020304" pitchFamily="18" charset="0"/>
              </a:rPr>
              <a:t>Submit complaints or feedback about employers, Freelancers can provide supporting details for better assessments, platform admins handle the report to ensure air resolutions. the Employee-wise Report displays the employer’s hiring history, posted projects, feedback given, and payment records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C8D1EE70-F9E6-58A6-E028-FA6599642EF9}"/>
              </a:ext>
            </a:extLst>
          </p:cNvPr>
          <p:cNvSpPr txBox="1">
            <a:spLocks/>
          </p:cNvSpPr>
          <p:nvPr/>
        </p:nvSpPr>
        <p:spPr>
          <a:xfrm>
            <a:off x="457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00B050"/>
                </a:solidFill>
                <a:latin typeface="Times New Roman" pitchFamily="18" charset="0"/>
                <a:cs typeface="Times New Roman" pitchFamily="18" charset="0"/>
              </a:rPr>
              <a:t>MODULE DESCRIPTION</a:t>
            </a:r>
            <a:endParaRPr lang="en-IN" sz="3200" dirty="0"/>
          </a:p>
        </p:txBody>
      </p:sp>
    </p:spTree>
    <p:extLst>
      <p:ext uri="{BB962C8B-B14F-4D97-AF65-F5344CB8AC3E}">
        <p14:creationId xmlns:p14="http://schemas.microsoft.com/office/powerpoint/2010/main" val="2048674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FC103A-0815-BD20-F3BA-2BC34E1A403D}"/>
              </a:ext>
            </a:extLst>
          </p:cNvPr>
          <p:cNvSpPr/>
          <p:nvPr/>
        </p:nvSpPr>
        <p:spPr>
          <a:xfrm>
            <a:off x="533400" y="2971800"/>
            <a:ext cx="8245141"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SYSTEM ANALYSIS AND DESIGN</a:t>
            </a:r>
            <a:endPar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47349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490046" y="304853"/>
            <a:ext cx="8229600" cy="685800"/>
          </a:xfrm>
        </p:spPr>
        <p:txBody>
          <a:bodyPr>
            <a:noAutofit/>
          </a:bodyPr>
          <a:lstStyle/>
          <a:p>
            <a:r>
              <a:rPr lang="en-US" sz="3200" b="1" dirty="0">
                <a:solidFill>
                  <a:srgbClr val="00B050"/>
                </a:solidFill>
                <a:latin typeface="Times New Roman" pitchFamily="18" charset="0"/>
                <a:cs typeface="Times New Roman" pitchFamily="18" charset="0"/>
              </a:rPr>
              <a:t>USE CASE DIAGRAM</a:t>
            </a:r>
          </a:p>
        </p:txBody>
      </p:sp>
      <p:pic>
        <p:nvPicPr>
          <p:cNvPr id="3" name="Picture 2">
            <a:extLst>
              <a:ext uri="{FF2B5EF4-FFF2-40B4-BE49-F238E27FC236}">
                <a16:creationId xmlns:a16="http://schemas.microsoft.com/office/drawing/2014/main" id="{31EAEF22-8C5D-A275-5746-E9FF0B0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66800"/>
            <a:ext cx="7543800" cy="5638800"/>
          </a:xfrm>
          <a:prstGeom prst="rect">
            <a:avLst/>
          </a:prstGeom>
        </p:spPr>
      </p:pic>
    </p:spTree>
    <p:extLst>
      <p:ext uri="{BB962C8B-B14F-4D97-AF65-F5344CB8AC3E}">
        <p14:creationId xmlns:p14="http://schemas.microsoft.com/office/powerpoint/2010/main" val="486400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533400" y="228600"/>
            <a:ext cx="8229600" cy="685800"/>
          </a:xfrm>
        </p:spPr>
        <p:txBody>
          <a:bodyPr>
            <a:noAutofit/>
          </a:bodyPr>
          <a:lstStyle/>
          <a:p>
            <a:r>
              <a:rPr lang="en-US" sz="3200" b="1" dirty="0">
                <a:solidFill>
                  <a:srgbClr val="00B050"/>
                </a:solidFill>
                <a:latin typeface="Times New Roman" pitchFamily="18" charset="0"/>
                <a:cs typeface="Times New Roman" pitchFamily="18" charset="0"/>
              </a:rPr>
              <a:t>CLASS DIAGRAM</a:t>
            </a:r>
          </a:p>
        </p:txBody>
      </p:sp>
      <p:pic>
        <p:nvPicPr>
          <p:cNvPr id="7" name="Picture 6">
            <a:extLst>
              <a:ext uri="{FF2B5EF4-FFF2-40B4-BE49-F238E27FC236}">
                <a16:creationId xmlns:a16="http://schemas.microsoft.com/office/drawing/2014/main" id="{A3CDF16E-2757-BA07-C996-563DA9923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990600"/>
            <a:ext cx="8077200" cy="5867400"/>
          </a:xfrm>
          <a:prstGeom prst="rect">
            <a:avLst/>
          </a:prstGeom>
        </p:spPr>
      </p:pic>
    </p:spTree>
    <p:extLst>
      <p:ext uri="{BB962C8B-B14F-4D97-AF65-F5344CB8AC3E}">
        <p14:creationId xmlns:p14="http://schemas.microsoft.com/office/powerpoint/2010/main" val="3097450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457200" y="200153"/>
            <a:ext cx="8229600" cy="685800"/>
          </a:xfrm>
        </p:spPr>
        <p:txBody>
          <a:bodyPr>
            <a:noAutofit/>
          </a:bodyPr>
          <a:lstStyle/>
          <a:p>
            <a:r>
              <a:rPr lang="en-US" sz="3200" b="1" dirty="0">
                <a:solidFill>
                  <a:srgbClr val="00B050"/>
                </a:solidFill>
                <a:latin typeface="Times New Roman" pitchFamily="18" charset="0"/>
                <a:cs typeface="Times New Roman" pitchFamily="18" charset="0"/>
              </a:rPr>
              <a:t>SEQUENCE DIAGRAM</a:t>
            </a:r>
          </a:p>
        </p:txBody>
      </p:sp>
      <p:sp>
        <p:nvSpPr>
          <p:cNvPr id="7" name="Rectangle 6">
            <a:extLst>
              <a:ext uri="{FF2B5EF4-FFF2-40B4-BE49-F238E27FC236}">
                <a16:creationId xmlns:a16="http://schemas.microsoft.com/office/drawing/2014/main" id="{D84D85C5-DE98-2984-B105-B41A3338946B}"/>
              </a:ext>
            </a:extLst>
          </p:cNvPr>
          <p:cNvSpPr>
            <a:spLocks noChangeArrowheads="1"/>
          </p:cNvSpPr>
          <p:nvPr/>
        </p:nvSpPr>
        <p:spPr bwMode="auto">
          <a:xfrm>
            <a:off x="242888" y="-495300"/>
            <a:ext cx="10845592" cy="590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6E4AA9C9-A2AD-7B27-B373-9E92D765C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90600"/>
            <a:ext cx="8839200" cy="5715000"/>
          </a:xfrm>
          <a:prstGeom prst="rect">
            <a:avLst/>
          </a:prstGeom>
        </p:spPr>
      </p:pic>
    </p:spTree>
    <p:extLst>
      <p:ext uri="{BB962C8B-B14F-4D97-AF65-F5344CB8AC3E}">
        <p14:creationId xmlns:p14="http://schemas.microsoft.com/office/powerpoint/2010/main" val="255502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457200" y="76200"/>
            <a:ext cx="8229600" cy="685800"/>
          </a:xfrm>
        </p:spPr>
        <p:txBody>
          <a:bodyPr>
            <a:noAutofit/>
          </a:bodyPr>
          <a:lstStyle/>
          <a:p>
            <a:r>
              <a:rPr lang="en-US" sz="3200" b="1" dirty="0">
                <a:solidFill>
                  <a:srgbClr val="00B050"/>
                </a:solidFill>
                <a:latin typeface="Times New Roman" pitchFamily="18" charset="0"/>
                <a:cs typeface="Times New Roman" pitchFamily="18" charset="0"/>
              </a:rPr>
              <a:t>ACTIVITY DIAGRAM</a:t>
            </a:r>
          </a:p>
        </p:txBody>
      </p:sp>
      <p:pic>
        <p:nvPicPr>
          <p:cNvPr id="4" name="Picture 3">
            <a:extLst>
              <a:ext uri="{FF2B5EF4-FFF2-40B4-BE49-F238E27FC236}">
                <a16:creationId xmlns:a16="http://schemas.microsoft.com/office/drawing/2014/main" id="{CC3B997A-B88A-562B-2E8E-874496CB6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838200"/>
            <a:ext cx="3965654" cy="6019800"/>
          </a:xfrm>
          <a:prstGeom prst="rect">
            <a:avLst/>
          </a:prstGeom>
        </p:spPr>
      </p:pic>
    </p:spTree>
    <p:extLst>
      <p:ext uri="{BB962C8B-B14F-4D97-AF65-F5344CB8AC3E}">
        <p14:creationId xmlns:p14="http://schemas.microsoft.com/office/powerpoint/2010/main" val="3554892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432954" y="304800"/>
            <a:ext cx="8229600" cy="685800"/>
          </a:xfrm>
        </p:spPr>
        <p:txBody>
          <a:bodyPr>
            <a:noAutofit/>
          </a:bodyPr>
          <a:lstStyle/>
          <a:p>
            <a:r>
              <a:rPr lang="en-US" sz="3200" b="1" dirty="0">
                <a:solidFill>
                  <a:srgbClr val="00B050"/>
                </a:solidFill>
                <a:latin typeface="Times New Roman" pitchFamily="18" charset="0"/>
                <a:cs typeface="Times New Roman" pitchFamily="18" charset="0"/>
              </a:rPr>
              <a:t>COMPONENT DIAGRAM</a:t>
            </a:r>
          </a:p>
        </p:txBody>
      </p:sp>
      <p:pic>
        <p:nvPicPr>
          <p:cNvPr id="3" name="Picture 2">
            <a:extLst>
              <a:ext uri="{FF2B5EF4-FFF2-40B4-BE49-F238E27FC236}">
                <a16:creationId xmlns:a16="http://schemas.microsoft.com/office/drawing/2014/main" id="{53B4B08F-E1A5-D974-31A8-A7F43B684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9" y="1295400"/>
            <a:ext cx="8125691" cy="4800600"/>
          </a:xfrm>
          <a:prstGeom prst="rect">
            <a:avLst/>
          </a:prstGeom>
        </p:spPr>
      </p:pic>
    </p:spTree>
    <p:extLst>
      <p:ext uri="{BB962C8B-B14F-4D97-AF65-F5344CB8AC3E}">
        <p14:creationId xmlns:p14="http://schemas.microsoft.com/office/powerpoint/2010/main" val="2802756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485900" y="600075"/>
            <a:ext cx="6172200" cy="514350"/>
          </a:xfrm>
          <a:prstGeom prst="rect">
            <a:avLst/>
          </a:prstGeom>
        </p:spPr>
        <p:txBody>
          <a:bodyPr>
            <a:noAutofit/>
          </a:bodyPr>
          <a:lstStyle/>
          <a:p>
            <a:pPr algn="ctr">
              <a:spcBef>
                <a:spcPct val="0"/>
              </a:spcBef>
            </a:pPr>
            <a:r>
              <a:rPr lang="en-US" sz="3200" b="1" dirty="0">
                <a:solidFill>
                  <a:srgbClr val="00B050"/>
                </a:solidFill>
                <a:latin typeface="Times New Roman" pitchFamily="18" charset="0"/>
                <a:ea typeface="+mj-ea"/>
                <a:cs typeface="Times New Roman" pitchFamily="18" charset="0"/>
              </a:rPr>
              <a:t>DEPLOYMENT DIAGRAM</a:t>
            </a:r>
          </a:p>
        </p:txBody>
      </p:sp>
      <p:pic>
        <p:nvPicPr>
          <p:cNvPr id="3" name="Picture 2">
            <a:extLst>
              <a:ext uri="{FF2B5EF4-FFF2-40B4-BE49-F238E27FC236}">
                <a16:creationId xmlns:a16="http://schemas.microsoft.com/office/drawing/2014/main" id="{81B41A7A-5849-A56C-148D-F7F2E89F1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73170"/>
            <a:ext cx="6629400" cy="4127580"/>
          </a:xfrm>
          <a:prstGeom prst="rect">
            <a:avLst/>
          </a:prstGeom>
        </p:spPr>
      </p:pic>
    </p:spTree>
    <p:extLst>
      <p:ext uri="{BB962C8B-B14F-4D97-AF65-F5344CB8AC3E}">
        <p14:creationId xmlns:p14="http://schemas.microsoft.com/office/powerpoint/2010/main" val="21857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457200" y="457200"/>
            <a:ext cx="8229600" cy="685800"/>
          </a:xfrm>
        </p:spPr>
        <p:txBody>
          <a:bodyPr>
            <a:noAutofit/>
          </a:bodyPr>
          <a:lstStyle/>
          <a:p>
            <a:r>
              <a:rPr lang="en-US" sz="3200" b="1" dirty="0">
                <a:solidFill>
                  <a:srgbClr val="00B050"/>
                </a:solidFill>
                <a:latin typeface="Times New Roman" pitchFamily="18" charset="0"/>
                <a:cs typeface="Times New Roman" pitchFamily="18" charset="0"/>
              </a:rPr>
              <a:t>PROBLEM STATEMENT</a:t>
            </a:r>
          </a:p>
        </p:txBody>
      </p:sp>
      <p:sp>
        <p:nvSpPr>
          <p:cNvPr id="1048593" name="Content Placeholder 2"/>
          <p:cNvSpPr>
            <a:spLocks noGrp="1"/>
          </p:cNvSpPr>
          <p:nvPr>
            <p:ph idx="1"/>
          </p:nvPr>
        </p:nvSpPr>
        <p:spPr>
          <a:xfrm>
            <a:off x="304800" y="1295400"/>
            <a:ext cx="8534400" cy="5389418"/>
          </a:xfrm>
        </p:spPr>
        <p:txBody>
          <a:bodyPr>
            <a:noAutofit/>
          </a:bodyPr>
          <a:lstStyle/>
          <a:p>
            <a:pPr algn="just">
              <a:lnSpc>
                <a:spcPct val="107000"/>
              </a:lnSpc>
              <a:spcBef>
                <a:spcPts val="0"/>
              </a:spcBef>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Clients often face difficulties in determining fair pricing for projects due to inconsistent bidding structures and lack of market benchmarks.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endParaRPr lang="en-US" sz="2400" b="1" dirty="0">
              <a:latin typeface="Symbol" panose="05050102010706020507" pitchFamily="18" charset="2"/>
              <a:ea typeface="Times New Roman" panose="02020603050405020304" pitchFamily="18" charset="0"/>
              <a:cs typeface="Times New Roman" panose="02020603050405020304" pitchFamily="18" charset="0"/>
            </a:endParaRPr>
          </a:p>
          <a:p>
            <a:pPr algn="just">
              <a:lnSpc>
                <a:spcPct val="107000"/>
              </a:lnSpc>
              <a:spcBef>
                <a:spcPts val="0"/>
              </a:spcBef>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Without secure payment gateways and escrow systems, both freelancers and clients risk non-payment or fraud.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endParaRPr lang="en-US" sz="2400" b="1" dirty="0">
              <a:latin typeface="Symbol" panose="05050102010706020507" pitchFamily="18" charset="2"/>
              <a:ea typeface="Times New Roman" panose="02020603050405020304" pitchFamily="18" charset="0"/>
              <a:cs typeface="Times New Roman" panose="02020603050405020304" pitchFamily="18" charset="0"/>
            </a:endParaRPr>
          </a:p>
          <a:p>
            <a:pPr algn="just">
              <a:lnSpc>
                <a:spcPct val="107000"/>
              </a:lnSpc>
              <a:spcBef>
                <a:spcPts val="0"/>
              </a:spcBef>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Lack of monitoring mechanisms leads to freelancers missing deadlines, affecting project timelines. </a:t>
            </a:r>
          </a:p>
          <a:p>
            <a:pPr algn="just">
              <a:lnSpc>
                <a:spcPct val="107000"/>
              </a:lnSpc>
              <a:spcBef>
                <a:spcPts val="0"/>
              </a:spcBef>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0"/>
              </a:spcBef>
            </a:pPr>
            <a:r>
              <a:rPr lang="en-US" sz="2400" dirty="0">
                <a:latin typeface="Times New Roman" panose="02020603050405020304" pitchFamily="18" charset="0"/>
                <a:cs typeface="Times New Roman" panose="02020603050405020304" pitchFamily="18" charset="0"/>
              </a:rPr>
              <a:t>Freelancers typically require signed contracts for the job to be done. They'll agree to a predetermined fee based on the time, skill, and effort required to complete the task.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710E52-A5B2-3294-3271-B197270B5EAB}"/>
              </a:ext>
            </a:extLst>
          </p:cNvPr>
          <p:cNvSpPr/>
          <p:nvPr/>
        </p:nvSpPr>
        <p:spPr>
          <a:xfrm>
            <a:off x="869127" y="2743200"/>
            <a:ext cx="7405746" cy="1015663"/>
          </a:xfrm>
          <a:prstGeom prst="rect">
            <a:avLst/>
          </a:prstGeom>
          <a:noFill/>
        </p:spPr>
        <p:txBody>
          <a:bodyPr wrap="none" lIns="91440" tIns="45720" rIns="91440" bIns="45720">
            <a:spAutoFit/>
          </a:bodyPr>
          <a:lstStyle/>
          <a:p>
            <a:pPr algn="ctr"/>
            <a:r>
              <a:rPr lang="en-IN"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DATABASE DESIGN</a:t>
            </a:r>
            <a:endParaRPr lang="en-IN"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674474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925312837"/>
              </p:ext>
            </p:extLst>
          </p:nvPr>
        </p:nvGraphicFramePr>
        <p:xfrm>
          <a:off x="358048" y="2851915"/>
          <a:ext cx="8229600" cy="3496221"/>
        </p:xfrm>
        <a:graphic>
          <a:graphicData uri="http://schemas.openxmlformats.org/drawingml/2006/table">
            <a:tbl>
              <a:tblPr firstRow="1" firstCol="1" bandRow="1" bandCol="1">
                <a:tableStyleId>{5940675A-B579-460E-94D1-54222C63F5DA}</a:tableStyleId>
              </a:tblPr>
              <a:tblGrid>
                <a:gridCol w="1828800">
                  <a:extLst>
                    <a:ext uri="{9D8B030D-6E8A-4147-A177-3AD203B41FA5}">
                      <a16:colId xmlns:a16="http://schemas.microsoft.com/office/drawing/2014/main" val="20000"/>
                    </a:ext>
                  </a:extLst>
                </a:gridCol>
                <a:gridCol w="1775552">
                  <a:extLst>
                    <a:ext uri="{9D8B030D-6E8A-4147-A177-3AD203B41FA5}">
                      <a16:colId xmlns:a16="http://schemas.microsoft.com/office/drawing/2014/main" val="20001"/>
                    </a:ext>
                  </a:extLst>
                </a:gridCol>
                <a:gridCol w="2567848">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68086">
                <a:tc>
                  <a:txBody>
                    <a:bodyPr/>
                    <a:lstStyle/>
                    <a:p>
                      <a:pPr algn="just">
                        <a:lnSpc>
                          <a:spcPct val="150000"/>
                        </a:lnSpc>
                        <a:spcAft>
                          <a:spcPts val="0"/>
                        </a:spcAft>
                      </a:pPr>
                      <a:r>
                        <a:rPr lang="en-US" sz="1600" b="1" dirty="0">
                          <a:effectLst/>
                          <a:latin typeface="Times New Roman" panose="02020603050405020304" pitchFamily="18" charset="0"/>
                          <a:cs typeface="Times New Roman" panose="02020603050405020304" pitchFamily="18" charset="0"/>
                        </a:rPr>
                        <a:t>Field</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1" dirty="0">
                          <a:effectLst/>
                          <a:latin typeface="Times New Roman" panose="02020603050405020304" pitchFamily="18" charset="0"/>
                          <a:cs typeface="Times New Roman" panose="02020603050405020304" pitchFamily="18" charset="0"/>
                        </a:rPr>
                        <a:t>Data Type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1" dirty="0">
                          <a:effectLst/>
                          <a:latin typeface="Times New Roman" panose="02020603050405020304" pitchFamily="18" charset="0"/>
                          <a:cs typeface="Times New Roman" panose="02020603050405020304" pitchFamily="18" charset="0"/>
                        </a:rPr>
                        <a:t>Constraints</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1" dirty="0">
                          <a:effectLst/>
                          <a:latin typeface="Times New Roman" panose="02020603050405020304" pitchFamily="18" charset="0"/>
                          <a:cs typeface="Times New Roman" panose="02020603050405020304" pitchFamily="18" charset="0"/>
                        </a:rPr>
                        <a:t>Description</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68086">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Employer_ID</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INT(15)</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600" b="0" dirty="0">
                          <a:effectLst/>
                          <a:latin typeface="Times New Roman" panose="02020603050405020304" pitchFamily="18" charset="0"/>
                          <a:ea typeface="Calibri" panose="020F0502020204030204" pitchFamily="34" charset="0"/>
                          <a:cs typeface="Times New Roman" panose="02020603050405020304" pitchFamily="18" charset="0"/>
                        </a:rPr>
                        <a:t>PRIMARY KEY</a:t>
                      </a: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Unique employer ID</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68086">
                <a:tc>
                  <a:txBody>
                    <a:bodyPr/>
                    <a:lstStyle/>
                    <a:p>
                      <a:pPr algn="just">
                        <a:lnSpc>
                          <a:spcPct val="150000"/>
                        </a:lnSpc>
                        <a:spcAft>
                          <a:spcPts val="0"/>
                        </a:spcAft>
                      </a:pPr>
                      <a:r>
                        <a:rPr lang="en-US" sz="1600" b="0" dirty="0">
                          <a:effectLst/>
                          <a:latin typeface="Times New Roman" panose="02020603050405020304" pitchFamily="18" charset="0"/>
                          <a:ea typeface="+mn-ea"/>
                          <a:cs typeface="Times New Roman" panose="02020603050405020304" pitchFamily="18" charset="0"/>
                        </a:rPr>
                        <a:t>Company</a:t>
                      </a:r>
                      <a:r>
                        <a:rPr lang="en-US" sz="1600" b="0" baseline="0" dirty="0">
                          <a:effectLst/>
                          <a:latin typeface="Times New Roman" panose="02020603050405020304" pitchFamily="18" charset="0"/>
                          <a:ea typeface="+mn-ea"/>
                          <a:cs typeface="Times New Roman" panose="02020603050405020304" pitchFamily="18" charset="0"/>
                        </a:rPr>
                        <a:t> details</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VARCHAR(100)</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Not Null</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Company</a:t>
                      </a:r>
                      <a:r>
                        <a:rPr lang="en-US" sz="1600" b="0" baseline="0" dirty="0">
                          <a:effectLst/>
                          <a:latin typeface="Times New Roman" panose="02020603050405020304" pitchFamily="18" charset="0"/>
                          <a:cs typeface="Times New Roman" panose="02020603050405020304" pitchFamily="18" charset="0"/>
                        </a:rPr>
                        <a:t> </a:t>
                      </a:r>
                      <a:r>
                        <a:rPr lang="en-US" sz="1600" b="0" dirty="0">
                          <a:effectLst/>
                          <a:latin typeface="Times New Roman" panose="02020603050405020304" pitchFamily="18" charset="0"/>
                          <a:cs typeface="Times New Roman" panose="02020603050405020304" pitchFamily="18" charset="0"/>
                        </a:rPr>
                        <a:t>Background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68086">
                <a:tc>
                  <a:txBody>
                    <a:bodyPr/>
                    <a:lstStyle/>
                    <a:p>
                      <a:pPr algn="just">
                        <a:lnSpc>
                          <a:spcPct val="150000"/>
                        </a:lnSpc>
                        <a:spcAft>
                          <a:spcPts val="0"/>
                        </a:spcAft>
                      </a:pPr>
                      <a:r>
                        <a:rPr lang="en-IN" sz="1600" b="0" dirty="0">
                          <a:effectLst/>
                          <a:latin typeface="Times New Roman" panose="02020603050405020304" pitchFamily="18" charset="0"/>
                          <a:ea typeface="Calibri" panose="020F0502020204030204" pitchFamily="34" charset="0"/>
                          <a:cs typeface="Times New Roman" panose="02020603050405020304" pitchFamily="18" charset="0"/>
                        </a:rPr>
                        <a:t>Location</a:t>
                      </a:r>
                    </a:p>
                  </a:txBody>
                  <a:tcPr marL="68580" marR="68580" marT="0" marB="0"/>
                </a:tc>
                <a:tc>
                  <a:txBody>
                    <a:bodyPr/>
                    <a:lstStyle/>
                    <a:p>
                      <a:pPr algn="just">
                        <a:lnSpc>
                          <a:spcPct val="150000"/>
                        </a:lnSpc>
                        <a:spcAft>
                          <a:spcPts val="0"/>
                        </a:spcAft>
                      </a:pPr>
                      <a:r>
                        <a:rPr lang="en-IN" sz="1600" b="0" dirty="0">
                          <a:effectLst/>
                          <a:latin typeface="Times New Roman" panose="02020603050405020304" pitchFamily="18" charset="0"/>
                          <a:ea typeface="Calibri" panose="020F0502020204030204" pitchFamily="34" charset="0"/>
                          <a:cs typeface="Times New Roman" panose="02020603050405020304" pitchFamily="18" charset="0"/>
                        </a:rPr>
                        <a:t>VARCHAR(50)</a:t>
                      </a:r>
                    </a:p>
                  </a:txBody>
                  <a:tcPr marL="68580" marR="68580" marT="0" marB="0"/>
                </a:tc>
                <a:tc>
                  <a:txBody>
                    <a:bodyPr/>
                    <a:lstStyle/>
                    <a:p>
                      <a:pPr algn="just">
                        <a:lnSpc>
                          <a:spcPct val="150000"/>
                        </a:lnSpc>
                        <a:spcAft>
                          <a:spcPts val="0"/>
                        </a:spcAft>
                      </a:pPr>
                      <a:r>
                        <a:rPr lang="en-IN" sz="1600" b="0" dirty="0">
                          <a:effectLst/>
                          <a:latin typeface="Times New Roman" panose="02020603050405020304" pitchFamily="18" charset="0"/>
                          <a:ea typeface="Calibri" panose="020F0502020204030204" pitchFamily="34" charset="0"/>
                          <a:cs typeface="Times New Roman" panose="02020603050405020304" pitchFamily="18" charset="0"/>
                        </a:rPr>
                        <a:t>Not Null</a:t>
                      </a:r>
                    </a:p>
                  </a:txBody>
                  <a:tcPr marL="68580" marR="68580" marT="0" marB="0"/>
                </a:tc>
                <a:tc>
                  <a:txBody>
                    <a:bodyPr/>
                    <a:lstStyle/>
                    <a:p>
                      <a:pPr algn="just">
                        <a:lnSpc>
                          <a:spcPct val="150000"/>
                        </a:lnSpc>
                        <a:spcAft>
                          <a:spcPts val="0"/>
                        </a:spcAft>
                      </a:pPr>
                      <a:r>
                        <a:rPr lang="en-IN" sz="1600" b="0" dirty="0">
                          <a:effectLst/>
                          <a:latin typeface="Times New Roman" panose="02020603050405020304" pitchFamily="18" charset="0"/>
                          <a:ea typeface="Calibri" panose="020F0502020204030204" pitchFamily="34" charset="0"/>
                          <a:cs typeface="Times New Roman" panose="02020603050405020304" pitchFamily="18" charset="0"/>
                        </a:rPr>
                        <a:t>Location of Employer</a:t>
                      </a:r>
                    </a:p>
                  </a:txBody>
                  <a:tcPr marL="68580" marR="68580" marT="0" marB="0"/>
                </a:tc>
                <a:extLst>
                  <a:ext uri="{0D108BD9-81ED-4DB2-BD59-A6C34878D82A}">
                    <a16:rowId xmlns:a16="http://schemas.microsoft.com/office/drawing/2014/main" val="3487410371"/>
                  </a:ext>
                </a:extLst>
              </a:tr>
              <a:tr h="468086">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Project</a:t>
                      </a:r>
                      <a:r>
                        <a:rPr lang="en-US" sz="1600" b="0" baseline="0" dirty="0">
                          <a:effectLst/>
                          <a:latin typeface="Times New Roman" panose="02020603050405020304" pitchFamily="18" charset="0"/>
                          <a:cs typeface="Times New Roman" panose="02020603050405020304" pitchFamily="18" charset="0"/>
                        </a:rPr>
                        <a:t> </a:t>
                      </a:r>
                      <a:r>
                        <a:rPr lang="en-US" sz="1600" b="0" dirty="0">
                          <a:effectLst/>
                          <a:latin typeface="Times New Roman" panose="02020603050405020304" pitchFamily="18" charset="0"/>
                          <a:cs typeface="Times New Roman" panose="02020603050405020304" pitchFamily="18" charset="0"/>
                        </a:rPr>
                        <a:t>_Samples</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BLOB</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Null</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Uploaded project Samples</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68086">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Created_Date</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DATE</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Not Null</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Portfolio Creation Date</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68086">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Last_Updated</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DATE</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Null</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0" dirty="0">
                          <a:effectLst/>
                          <a:latin typeface="Times New Roman" panose="02020603050405020304" pitchFamily="18" charset="0"/>
                          <a:cs typeface="Times New Roman" panose="02020603050405020304" pitchFamily="18" charset="0"/>
                        </a:rPr>
                        <a:t>Last Updated Date</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4" name="Title 1"/>
          <p:cNvSpPr>
            <a:spLocks noGrp="1"/>
          </p:cNvSpPr>
          <p:nvPr>
            <p:ph type="title"/>
          </p:nvPr>
        </p:nvSpPr>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sp>
        <p:nvSpPr>
          <p:cNvPr id="6" name="Rectangle 1"/>
          <p:cNvSpPr>
            <a:spLocks noChangeArrowheads="1"/>
          </p:cNvSpPr>
          <p:nvPr/>
        </p:nvSpPr>
        <p:spPr bwMode="auto">
          <a:xfrm>
            <a:off x="457200" y="1600200"/>
            <a:ext cx="8153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a:t>
            </a:r>
            <a:r>
              <a:rPr lang="en-US" altLang="en-US" sz="2000" b="1" dirty="0">
                <a:latin typeface="Times New Roman" panose="02020603050405020304" pitchFamily="18" charset="0"/>
                <a:ea typeface="Times New Roman" panose="02020603050405020304" pitchFamily="18" charset="0"/>
                <a:cs typeface="Times New Roman" panose="02020603050405020304" pitchFamily="18" charset="0"/>
              </a:rPr>
              <a:t>Employer Table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This table stores </a:t>
            </a:r>
            <a:r>
              <a:rPr lang="en-US" altLang="en-US" sz="2000" dirty="0">
                <a:latin typeface="Times New Roman" panose="02020603050405020304" pitchFamily="18" charset="0"/>
                <a:ea typeface="Times New Roman" panose="02020603050405020304" pitchFamily="18" charset="0"/>
                <a:cs typeface="Times New Roman" panose="02020603050405020304" pitchFamily="18" charset="0"/>
              </a:rPr>
              <a:t>Employer </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details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330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84302031"/>
              </p:ext>
            </p:extLst>
          </p:nvPr>
        </p:nvGraphicFramePr>
        <p:xfrm>
          <a:off x="266700" y="2340894"/>
          <a:ext cx="8648701" cy="4242471"/>
        </p:xfrm>
        <a:graphic>
          <a:graphicData uri="http://schemas.openxmlformats.org/drawingml/2006/table">
            <a:tbl>
              <a:tblPr firstRow="1" firstCol="1" bandRow="1">
                <a:tableStyleId>{5940675A-B579-460E-94D1-54222C63F5DA}</a:tableStyleId>
              </a:tblPr>
              <a:tblGrid>
                <a:gridCol w="1722087">
                  <a:extLst>
                    <a:ext uri="{9D8B030D-6E8A-4147-A177-3AD203B41FA5}">
                      <a16:colId xmlns:a16="http://schemas.microsoft.com/office/drawing/2014/main" val="20000"/>
                    </a:ext>
                  </a:extLst>
                </a:gridCol>
                <a:gridCol w="1760355">
                  <a:extLst>
                    <a:ext uri="{9D8B030D-6E8A-4147-A177-3AD203B41FA5}">
                      <a16:colId xmlns:a16="http://schemas.microsoft.com/office/drawing/2014/main" val="20001"/>
                    </a:ext>
                  </a:extLst>
                </a:gridCol>
                <a:gridCol w="3004084">
                  <a:extLst>
                    <a:ext uri="{9D8B030D-6E8A-4147-A177-3AD203B41FA5}">
                      <a16:colId xmlns:a16="http://schemas.microsoft.com/office/drawing/2014/main" val="20002"/>
                    </a:ext>
                  </a:extLst>
                </a:gridCol>
                <a:gridCol w="2162175">
                  <a:extLst>
                    <a:ext uri="{9D8B030D-6E8A-4147-A177-3AD203B41FA5}">
                      <a16:colId xmlns:a16="http://schemas.microsoft.com/office/drawing/2014/main" val="20003"/>
                    </a:ext>
                  </a:extLst>
                </a:gridCol>
              </a:tblGrid>
              <a:tr h="424247">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Field</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Data Type</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Constraints</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Description</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48495">
                <a:tc>
                  <a:txBody>
                    <a:bodyPr/>
                    <a:lstStyle/>
                    <a:p>
                      <a:pPr algn="just">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Freelancer_ID</a:t>
                      </a: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INT(15)</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PRIMARY KEY, UNIQUE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Unique ID for the Freelancer</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24247">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Full_Name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VARCHAR(50)</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Not Null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 Full Name of the User</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24247">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Email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VARCHAR(50)</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Not Null, UNIQUE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Unique Email Address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24247">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Phone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INT(15)</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Not Null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Contact Number</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24247">
                <a:tc>
                  <a:txBody>
                    <a:bodyPr/>
                    <a:lstStyle/>
                    <a:p>
                      <a:pPr algn="just">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Company_Name</a:t>
                      </a: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VARCHAR(60)</a:t>
                      </a: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Not Null</a:t>
                      </a: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Company Name </a:t>
                      </a:r>
                    </a:p>
                  </a:txBody>
                  <a:tcPr marL="68580" marR="68580" marT="0" marB="0"/>
                </a:tc>
                <a:extLst>
                  <a:ext uri="{0D108BD9-81ED-4DB2-BD59-A6C34878D82A}">
                    <a16:rowId xmlns:a16="http://schemas.microsoft.com/office/drawing/2014/main" val="82130273"/>
                  </a:ext>
                </a:extLst>
              </a:tr>
              <a:tr h="424247">
                <a:tc>
                  <a:txBody>
                    <a:bodyPr/>
                    <a:lstStyle/>
                    <a:p>
                      <a:pPr algn="just">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Location</a:t>
                      </a: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VARCHAR(50)</a:t>
                      </a: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NOT NUL</a:t>
                      </a: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Current Location </a:t>
                      </a:r>
                    </a:p>
                  </a:txBody>
                  <a:tcPr marL="68580" marR="68580" marT="0" marB="0"/>
                </a:tc>
                <a:extLst>
                  <a:ext uri="{0D108BD9-81ED-4DB2-BD59-A6C34878D82A}">
                    <a16:rowId xmlns:a16="http://schemas.microsoft.com/office/drawing/2014/main" val="101558008"/>
                  </a:ext>
                </a:extLst>
              </a:tr>
              <a:tr h="424247">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Profile_Image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BLOB</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Null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Uploaded Profile Photo</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24247">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Registration_Date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DATE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Not Null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Date of Account Creation</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5" name="Rectangle 1"/>
          <p:cNvSpPr>
            <a:spLocks noChangeArrowheads="1"/>
          </p:cNvSpPr>
          <p:nvPr/>
        </p:nvSpPr>
        <p:spPr bwMode="auto">
          <a:xfrm>
            <a:off x="304800" y="1286758"/>
            <a:ext cx="7696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a:t>
            </a:r>
            <a:r>
              <a:rPr lang="en-US" altLang="en-US" sz="2000" b="1" dirty="0">
                <a:latin typeface="Times New Roman" panose="02020603050405020304" pitchFamily="18" charset="0"/>
                <a:ea typeface="Times New Roman" panose="02020603050405020304" pitchFamily="18" charset="0"/>
                <a:cs typeface="Times New Roman" panose="02020603050405020304" pitchFamily="18" charset="0"/>
              </a:rPr>
              <a:t> Freelancer </a:t>
            </a: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This table stores details of freelancers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457200" y="274638"/>
            <a:ext cx="8229600" cy="1143000"/>
          </a:xfrm>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spTree>
    <p:extLst>
      <p:ext uri="{BB962C8B-B14F-4D97-AF65-F5344CB8AC3E}">
        <p14:creationId xmlns:p14="http://schemas.microsoft.com/office/powerpoint/2010/main" val="650102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10091674"/>
              </p:ext>
            </p:extLst>
          </p:nvPr>
        </p:nvGraphicFramePr>
        <p:xfrm>
          <a:off x="457200" y="2457132"/>
          <a:ext cx="8229600" cy="4126230"/>
        </p:xfrm>
        <a:graphic>
          <a:graphicData uri="http://schemas.openxmlformats.org/drawingml/2006/table">
            <a:tbl>
              <a:tblPr firstRow="1" firstCol="1" bandRow="1">
                <a:tableStyleId>{5940675A-B579-460E-94D1-54222C63F5DA}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0">
                <a:tc>
                  <a:txBody>
                    <a:bodyPr/>
                    <a:lstStyle/>
                    <a:p>
                      <a:pPr algn="just">
                        <a:lnSpc>
                          <a:spcPct val="150000"/>
                        </a:lnSpc>
                        <a:spcAft>
                          <a:spcPts val="0"/>
                        </a:spcAft>
                      </a:pPr>
                      <a:r>
                        <a:rPr lang="en-US" sz="1600" b="1" dirty="0">
                          <a:effectLst/>
                          <a:latin typeface="Times New Roman" panose="02020603050405020304" pitchFamily="18" charset="0"/>
                          <a:cs typeface="Times New Roman" panose="02020603050405020304" pitchFamily="18" charset="0"/>
                        </a:rPr>
                        <a:t>Field</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1" dirty="0">
                          <a:effectLst/>
                          <a:latin typeface="Times New Roman" panose="02020603050405020304" pitchFamily="18" charset="0"/>
                          <a:cs typeface="Times New Roman" panose="02020603050405020304" pitchFamily="18" charset="0"/>
                        </a:rPr>
                        <a:t>Data Type</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1" dirty="0">
                          <a:effectLst/>
                          <a:latin typeface="Times New Roman" panose="02020603050405020304" pitchFamily="18" charset="0"/>
                          <a:cs typeface="Times New Roman" panose="02020603050405020304" pitchFamily="18" charset="0"/>
                        </a:rPr>
                        <a:t>Constraints</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b="1" dirty="0">
                          <a:effectLst/>
                          <a:latin typeface="Times New Roman" panose="02020603050405020304" pitchFamily="18" charset="0"/>
                          <a:cs typeface="Times New Roman" panose="02020603050405020304" pitchFamily="18" charset="0"/>
                        </a:rPr>
                        <a:t>Description</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User_ID</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VARCHAR(20)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600" dirty="0">
                          <a:effectLst/>
                          <a:latin typeface="Times New Roman" panose="02020603050405020304" pitchFamily="18" charset="0"/>
                          <a:cs typeface="Times New Roman" panose="02020603050405020304" pitchFamily="18" charset="0"/>
                        </a:rPr>
                        <a:t>FOREIGN</a:t>
                      </a:r>
                      <a:r>
                        <a:rPr lang="en-US" sz="1600" dirty="0">
                          <a:effectLst/>
                          <a:latin typeface="Times New Roman" panose="02020603050405020304" pitchFamily="18" charset="0"/>
                          <a:cs typeface="Times New Roman" panose="02020603050405020304" pitchFamily="18" charset="0"/>
                        </a:rPr>
                        <a:t> KEY references from (freelancer (Freelancer_ID) Employer ( Employer_ID), UNIQUE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Unique ID for Freelancer and Employer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Username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VARCHAR(30)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Not Null, UNIQUE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Unique Username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Password</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VARCHAR(100)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Not Null</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Encrypted Password</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Email</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VARCHAR(50)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Not Null</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User Email</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Last_Login</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DATE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Null</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Times New Roman" panose="02020603050405020304" pitchFamily="18" charset="0"/>
                          <a:cs typeface="Times New Roman" panose="02020603050405020304" pitchFamily="18" charset="0"/>
                        </a:rPr>
                        <a:t>Last Login Timestamp</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609600" y="1429830"/>
            <a:ext cx="605390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a:t>
            </a: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Login Table</a:t>
            </a:r>
            <a:endPar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This table stores login credentials for admin users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457200" y="274638"/>
            <a:ext cx="8229600" cy="1143000"/>
          </a:xfrm>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spTree>
    <p:extLst>
      <p:ext uri="{BB962C8B-B14F-4D97-AF65-F5344CB8AC3E}">
        <p14:creationId xmlns:p14="http://schemas.microsoft.com/office/powerpoint/2010/main" val="504941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967197354"/>
              </p:ext>
            </p:extLst>
          </p:nvPr>
        </p:nvGraphicFramePr>
        <p:xfrm>
          <a:off x="228600" y="2798424"/>
          <a:ext cx="8686800" cy="3784936"/>
        </p:xfrm>
        <a:graphic>
          <a:graphicData uri="http://schemas.openxmlformats.org/drawingml/2006/table">
            <a:tbl>
              <a:tblPr firstRow="1" firstCol="1" bandRow="1" bandCol="1">
                <a:tableStyleId>{5940675A-B579-460E-94D1-54222C63F5DA}</a:tableStyleId>
              </a:tblPr>
              <a:tblGrid>
                <a:gridCol w="1689100">
                  <a:extLst>
                    <a:ext uri="{9D8B030D-6E8A-4147-A177-3AD203B41FA5}">
                      <a16:colId xmlns:a16="http://schemas.microsoft.com/office/drawing/2014/main" val="20000"/>
                    </a:ext>
                  </a:extLst>
                </a:gridCol>
                <a:gridCol w="1769533">
                  <a:extLst>
                    <a:ext uri="{9D8B030D-6E8A-4147-A177-3AD203B41FA5}">
                      <a16:colId xmlns:a16="http://schemas.microsoft.com/office/drawing/2014/main" val="20001"/>
                    </a:ext>
                  </a:extLst>
                </a:gridCol>
                <a:gridCol w="3056467">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368478">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Field</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Data Type</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Constraints</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Description</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68478">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Portfolio_ID</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INT(15)</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PRIMARY KEY</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Unique Portfolio ID</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87034">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Freelancer_ID</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INT(15)</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400" b="0" dirty="0">
                          <a:effectLst/>
                          <a:latin typeface="Times New Roman" panose="02020603050405020304" pitchFamily="18" charset="0"/>
                          <a:ea typeface="Calibri" panose="020F0502020204030204" pitchFamily="34" charset="0"/>
                          <a:cs typeface="Times New Roman" panose="02020603050405020304" pitchFamily="18" charset="0"/>
                        </a:rPr>
                        <a:t>FOREIGN KEY references from Freelancer (Freelancer_ID)</a:t>
                      </a: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Unique Freelancer ID</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68478">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Experience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ea typeface="Calibri" panose="020F0502020204030204" pitchFamily="34" charset="0"/>
                          <a:cs typeface="Times New Roman" panose="02020603050405020304" pitchFamily="18" charset="0"/>
                        </a:rPr>
                        <a:t>VARCHAR(100)</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Not Null</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Work Experience Details</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87034">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Education</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ea typeface="Calibri" panose="020F0502020204030204" pitchFamily="34" charset="0"/>
                          <a:cs typeface="Times New Roman" panose="02020603050405020304" pitchFamily="18" charset="0"/>
                        </a:rPr>
                        <a:t>VARCHAR(100)</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Not Null</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Educational Background &amp; Certifications</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68478">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Work_Samples</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BLOB</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Null</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Uploaded Work Samples</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68478">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Created_Date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DATE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Not Null</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Portfolio Creation Date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68478">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Last_Updated</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DATE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Null</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0" dirty="0">
                          <a:effectLst/>
                          <a:latin typeface="Times New Roman" panose="02020603050405020304" pitchFamily="18" charset="0"/>
                          <a:cs typeface="Times New Roman" panose="02020603050405020304" pitchFamily="18" charset="0"/>
                        </a:rPr>
                        <a:t>Last Updated Date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Title 1"/>
          <p:cNvSpPr>
            <a:spLocks noGrp="1"/>
          </p:cNvSpPr>
          <p:nvPr>
            <p:ph type="title"/>
          </p:nvPr>
        </p:nvSpPr>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sp>
        <p:nvSpPr>
          <p:cNvPr id="6" name="Rectangle 1"/>
          <p:cNvSpPr>
            <a:spLocks noChangeArrowheads="1"/>
          </p:cNvSpPr>
          <p:nvPr/>
        </p:nvSpPr>
        <p:spPr bwMode="auto">
          <a:xfrm>
            <a:off x="489045" y="1600200"/>
            <a:ext cx="765645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Portfolio Table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This table stores freelancer portfolio and experience details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16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27574"/>
            <a:ext cx="8229600" cy="1143000"/>
          </a:xfrm>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sp>
        <p:nvSpPr>
          <p:cNvPr id="6" name="Rectangle 1"/>
          <p:cNvSpPr>
            <a:spLocks noChangeArrowheads="1"/>
          </p:cNvSpPr>
          <p:nvPr/>
        </p:nvSpPr>
        <p:spPr bwMode="auto">
          <a:xfrm>
            <a:off x="322572" y="1143000"/>
            <a:ext cx="819434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a:t>
            </a:r>
            <a:r>
              <a:rPr lang="en-US" altLang="en-US" sz="2000" b="1" dirty="0">
                <a:latin typeface="Times New Roman" panose="02020603050405020304" pitchFamily="18" charset="0"/>
                <a:ea typeface="Times New Roman" panose="02020603050405020304" pitchFamily="18" charset="0"/>
                <a:cs typeface="Times New Roman" panose="02020603050405020304" pitchFamily="18" charset="0"/>
              </a:rPr>
              <a:t>P</a:t>
            </a: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roject</a:t>
            </a:r>
            <a:r>
              <a:rPr kumimoji="0" lang="en-US" altLang="en-US" sz="2000" b="1" i="0" u="none" strike="noStrike" cap="none" normalizeH="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ea typeface="Times New Roman" panose="02020603050405020304" pitchFamily="18" charset="0"/>
                <a:cs typeface="Times New Roman" panose="02020603050405020304" pitchFamily="18" charset="0"/>
              </a:rPr>
              <a:t>T</a:t>
            </a: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Stores </a:t>
            </a:r>
            <a:r>
              <a:rPr lang="en-US" altLang="en-US" sz="2000" dirty="0">
                <a:latin typeface="Times New Roman" panose="02020603050405020304" pitchFamily="18" charset="0"/>
                <a:ea typeface="Times New Roman" panose="02020603050405020304" pitchFamily="18" charset="0"/>
                <a:cs typeface="Times New Roman" panose="02020603050405020304" pitchFamily="18" charset="0"/>
              </a:rPr>
              <a:t>project information </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placed by </a:t>
            </a:r>
            <a:r>
              <a:rPr lang="en-US" altLang="en-US" sz="2000" dirty="0">
                <a:latin typeface="Times New Roman" panose="02020603050405020304" pitchFamily="18" charset="0"/>
                <a:ea typeface="Times New Roman" panose="02020603050405020304" pitchFamily="18" charset="0"/>
                <a:cs typeface="Times New Roman" panose="02020603050405020304" pitchFamily="18" charset="0"/>
              </a:rPr>
              <a:t>Employer</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on posted projects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51139356"/>
              </p:ext>
            </p:extLst>
          </p:nvPr>
        </p:nvGraphicFramePr>
        <p:xfrm>
          <a:off x="322572" y="2524277"/>
          <a:ext cx="8516628" cy="4142969"/>
        </p:xfrm>
        <a:graphic>
          <a:graphicData uri="http://schemas.openxmlformats.org/drawingml/2006/table">
            <a:tbl>
              <a:tblPr>
                <a:tableStyleId>{5940675A-B579-460E-94D1-54222C63F5DA}</a:tableStyleId>
              </a:tblPr>
              <a:tblGrid>
                <a:gridCol w="1381740">
                  <a:extLst>
                    <a:ext uri="{9D8B030D-6E8A-4147-A177-3AD203B41FA5}">
                      <a16:colId xmlns:a16="http://schemas.microsoft.com/office/drawing/2014/main" val="20000"/>
                    </a:ext>
                  </a:extLst>
                </a:gridCol>
                <a:gridCol w="1800888">
                  <a:extLst>
                    <a:ext uri="{9D8B030D-6E8A-4147-A177-3AD203B41FA5}">
                      <a16:colId xmlns:a16="http://schemas.microsoft.com/office/drawing/2014/main" val="20001"/>
                    </a:ext>
                  </a:extLst>
                </a:gridCol>
                <a:gridCol w="2832006">
                  <a:extLst>
                    <a:ext uri="{9D8B030D-6E8A-4147-A177-3AD203B41FA5}">
                      <a16:colId xmlns:a16="http://schemas.microsoft.com/office/drawing/2014/main" val="20002"/>
                    </a:ext>
                  </a:extLst>
                </a:gridCol>
                <a:gridCol w="2501994">
                  <a:extLst>
                    <a:ext uri="{9D8B030D-6E8A-4147-A177-3AD203B41FA5}">
                      <a16:colId xmlns:a16="http://schemas.microsoft.com/office/drawing/2014/main" val="20003"/>
                    </a:ext>
                  </a:extLst>
                </a:gridCol>
              </a:tblGrid>
              <a:tr h="185270">
                <a:tc>
                  <a:txBody>
                    <a:bodyPr/>
                    <a:lstStyle/>
                    <a:p>
                      <a:r>
                        <a:rPr lang="en-IN" sz="1400" b="1" dirty="0">
                          <a:latin typeface="Times New Roman" panose="02020603050405020304" pitchFamily="18" charset="0"/>
                          <a:cs typeface="Times New Roman" panose="02020603050405020304" pitchFamily="18" charset="0"/>
                        </a:rPr>
                        <a:t>Field Name</a:t>
                      </a:r>
                    </a:p>
                  </a:txBody>
                  <a:tcPr marL="48149" marR="48149" marT="24074" marB="24074" anchor="ctr"/>
                </a:tc>
                <a:tc>
                  <a:txBody>
                    <a:bodyPr/>
                    <a:lstStyle/>
                    <a:p>
                      <a:r>
                        <a:rPr lang="en-IN" sz="1400" b="1" dirty="0">
                          <a:latin typeface="Times New Roman" panose="02020603050405020304" pitchFamily="18" charset="0"/>
                          <a:cs typeface="Times New Roman" panose="02020603050405020304" pitchFamily="18" charset="0"/>
                        </a:rPr>
                        <a:t>Data Type</a:t>
                      </a:r>
                    </a:p>
                  </a:txBody>
                  <a:tcPr marL="48149" marR="48149" marT="24074" marB="24074" anchor="ctr"/>
                </a:tc>
                <a:tc>
                  <a:txBody>
                    <a:bodyPr/>
                    <a:lstStyle/>
                    <a:p>
                      <a:r>
                        <a:rPr lang="en-IN" sz="1400" b="1" dirty="0">
                          <a:latin typeface="Times New Roman" panose="02020603050405020304" pitchFamily="18" charset="0"/>
                          <a:cs typeface="Times New Roman" panose="02020603050405020304" pitchFamily="18" charset="0"/>
                        </a:rPr>
                        <a:t>Constraints</a:t>
                      </a:r>
                    </a:p>
                  </a:txBody>
                  <a:tcPr marL="48149" marR="48149" marT="24074" marB="24074" anchor="ctr"/>
                </a:tc>
                <a:tc>
                  <a:txBody>
                    <a:bodyPr/>
                    <a:lstStyle/>
                    <a:p>
                      <a:r>
                        <a:rPr lang="en-IN" sz="1400" b="1" dirty="0">
                          <a:latin typeface="Times New Roman" panose="02020603050405020304" pitchFamily="18" charset="0"/>
                          <a:cs typeface="Times New Roman" panose="02020603050405020304" pitchFamily="18" charset="0"/>
                        </a:rPr>
                        <a:t>Description</a:t>
                      </a:r>
                    </a:p>
                  </a:txBody>
                  <a:tcPr marL="48149" marR="48149" marT="24074" marB="24074" anchor="ctr"/>
                </a:tc>
                <a:extLst>
                  <a:ext uri="{0D108BD9-81ED-4DB2-BD59-A6C34878D82A}">
                    <a16:rowId xmlns:a16="http://schemas.microsoft.com/office/drawing/2014/main" val="10000"/>
                  </a:ext>
                </a:extLst>
              </a:tr>
              <a:tr h="326061">
                <a:tc>
                  <a:txBody>
                    <a:bodyPr/>
                    <a:lstStyle/>
                    <a:p>
                      <a:r>
                        <a:rPr lang="en-IN" sz="1400" dirty="0">
                          <a:latin typeface="Times New Roman" panose="02020603050405020304" pitchFamily="18" charset="0"/>
                          <a:cs typeface="Times New Roman" panose="02020603050405020304" pitchFamily="18" charset="0"/>
                        </a:rPr>
                        <a:t>project_id</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INT</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PRIMARY KEY</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Unique identifier for each project</a:t>
                      </a:r>
                    </a:p>
                  </a:txBody>
                  <a:tcPr marL="48149" marR="48149" marT="24074" marB="24074" anchor="ctr"/>
                </a:tc>
                <a:extLst>
                  <a:ext uri="{0D108BD9-81ED-4DB2-BD59-A6C34878D82A}">
                    <a16:rowId xmlns:a16="http://schemas.microsoft.com/office/drawing/2014/main" val="10001"/>
                  </a:ext>
                </a:extLst>
              </a:tr>
              <a:tr h="347135">
                <a:tc>
                  <a:txBody>
                    <a:bodyPr/>
                    <a:lstStyle/>
                    <a:p>
                      <a:r>
                        <a:rPr lang="en-IN" sz="1400" dirty="0">
                          <a:latin typeface="Times New Roman" panose="02020603050405020304" pitchFamily="18" charset="0"/>
                          <a:cs typeface="Times New Roman" panose="02020603050405020304" pitchFamily="18" charset="0"/>
                        </a:rPr>
                        <a:t>Employer_id</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INT</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NOT NULL, FOREIGN KEY References from employer table  (Employer_ID)</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ID of the Employer who posted the project</a:t>
                      </a:r>
                    </a:p>
                  </a:txBody>
                  <a:tcPr marL="48149" marR="48149" marT="24074" marB="24074" anchor="ctr"/>
                </a:tc>
                <a:extLst>
                  <a:ext uri="{0D108BD9-81ED-4DB2-BD59-A6C34878D82A}">
                    <a16:rowId xmlns:a16="http://schemas.microsoft.com/office/drawing/2014/main" val="10002"/>
                  </a:ext>
                </a:extLst>
              </a:tr>
              <a:tr h="326061">
                <a:tc>
                  <a:txBody>
                    <a:bodyPr/>
                    <a:lstStyle/>
                    <a:p>
                      <a:r>
                        <a:rPr lang="en-IN" sz="1400" dirty="0">
                          <a:latin typeface="Times New Roman" panose="02020603050405020304" pitchFamily="18" charset="0"/>
                          <a:cs typeface="Times New Roman" panose="02020603050405020304" pitchFamily="18" charset="0"/>
                        </a:rPr>
                        <a:t>title</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VARCHAR(255)</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NOT NULL</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Title or name of the project</a:t>
                      </a:r>
                    </a:p>
                  </a:txBody>
                  <a:tcPr marL="48149" marR="48149" marT="24074" marB="24074" anchor="ctr"/>
                </a:tc>
                <a:extLst>
                  <a:ext uri="{0D108BD9-81ED-4DB2-BD59-A6C34878D82A}">
                    <a16:rowId xmlns:a16="http://schemas.microsoft.com/office/drawing/2014/main" val="10003"/>
                  </a:ext>
                </a:extLst>
              </a:tr>
              <a:tr h="326061">
                <a:tc>
                  <a:txBody>
                    <a:bodyPr/>
                    <a:lstStyle/>
                    <a:p>
                      <a:r>
                        <a:rPr lang="en-IN" sz="1400" dirty="0">
                          <a:latin typeface="Times New Roman" panose="02020603050405020304" pitchFamily="18" charset="0"/>
                          <a:cs typeface="Times New Roman" panose="02020603050405020304" pitchFamily="18" charset="0"/>
                        </a:rPr>
                        <a:t>description</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VARCHAR(100)</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NULL</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Detailed description of the project</a:t>
                      </a:r>
                    </a:p>
                  </a:txBody>
                  <a:tcPr marL="48149" marR="48149" marT="24074" marB="24074" anchor="ctr"/>
                </a:tc>
                <a:extLst>
                  <a:ext uri="{0D108BD9-81ED-4DB2-BD59-A6C34878D82A}">
                    <a16:rowId xmlns:a16="http://schemas.microsoft.com/office/drawing/2014/main" val="10004"/>
                  </a:ext>
                </a:extLst>
              </a:tr>
              <a:tr h="326061">
                <a:tc>
                  <a:txBody>
                    <a:bodyPr/>
                    <a:lstStyle/>
                    <a:p>
                      <a:r>
                        <a:rPr lang="en-IN" sz="1400" dirty="0">
                          <a:latin typeface="Times New Roman" panose="02020603050405020304" pitchFamily="18" charset="0"/>
                          <a:cs typeface="Times New Roman" panose="02020603050405020304" pitchFamily="18" charset="0"/>
                        </a:rPr>
                        <a:t>budget</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DECIMAL(10,2)</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NOT NULL</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Budget limit for the project </a:t>
                      </a:r>
                    </a:p>
                  </a:txBody>
                  <a:tcPr marL="48149" marR="48149" marT="24074" marB="24074" anchor="ctr"/>
                </a:tc>
                <a:extLst>
                  <a:ext uri="{0D108BD9-81ED-4DB2-BD59-A6C34878D82A}">
                    <a16:rowId xmlns:a16="http://schemas.microsoft.com/office/drawing/2014/main" val="10005"/>
                  </a:ext>
                </a:extLst>
              </a:tr>
              <a:tr h="347135">
                <a:tc>
                  <a:txBody>
                    <a:bodyPr/>
                    <a:lstStyle/>
                    <a:p>
                      <a:r>
                        <a:rPr lang="en-IN" sz="1400" dirty="0">
                          <a:latin typeface="Times New Roman" panose="02020603050405020304" pitchFamily="18" charset="0"/>
                          <a:cs typeface="Times New Roman" panose="02020603050405020304" pitchFamily="18" charset="0"/>
                        </a:rPr>
                        <a:t>deadline</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DATE</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NOT NULL</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Deadline for project completion </a:t>
                      </a:r>
                    </a:p>
                  </a:txBody>
                  <a:tcPr marL="48149" marR="48149" marT="24074" marB="24074" anchor="ctr"/>
                </a:tc>
                <a:extLst>
                  <a:ext uri="{0D108BD9-81ED-4DB2-BD59-A6C34878D82A}">
                    <a16:rowId xmlns:a16="http://schemas.microsoft.com/office/drawing/2014/main" val="10006"/>
                  </a:ext>
                </a:extLst>
              </a:tr>
              <a:tr h="451328">
                <a:tc>
                  <a:txBody>
                    <a:bodyPr/>
                    <a:lstStyle/>
                    <a:p>
                      <a:r>
                        <a:rPr lang="en-IN" sz="1400" dirty="0">
                          <a:latin typeface="Times New Roman" panose="02020603050405020304" pitchFamily="18" charset="0"/>
                          <a:cs typeface="Times New Roman" panose="02020603050405020304" pitchFamily="18" charset="0"/>
                        </a:rPr>
                        <a:t>status</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ENUM</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NOT NULL</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Current status of the project</a:t>
                      </a:r>
                    </a:p>
                  </a:txBody>
                  <a:tcPr marL="48149" marR="48149" marT="24074" marB="24074" anchor="ctr"/>
                </a:tc>
                <a:extLst>
                  <a:ext uri="{0D108BD9-81ED-4DB2-BD59-A6C34878D82A}">
                    <a16:rowId xmlns:a16="http://schemas.microsoft.com/office/drawing/2014/main" val="10007"/>
                  </a:ext>
                </a:extLst>
              </a:tr>
              <a:tr h="466851">
                <a:tc>
                  <a:txBody>
                    <a:bodyPr/>
                    <a:lstStyle/>
                    <a:p>
                      <a:r>
                        <a:rPr lang="en-IN" sz="1400" dirty="0">
                          <a:latin typeface="Times New Roman" panose="02020603050405020304" pitchFamily="18" charset="0"/>
                          <a:cs typeface="Times New Roman" panose="02020603050405020304" pitchFamily="18" charset="0"/>
                        </a:rPr>
                        <a:t>category</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VARCHAR(100)</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NOT NULL</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Project category or type</a:t>
                      </a:r>
                    </a:p>
                  </a:txBody>
                  <a:tcPr marL="48149" marR="48149" marT="24074" marB="24074" anchor="ctr"/>
                </a:tc>
                <a:extLst>
                  <a:ext uri="{0D108BD9-81ED-4DB2-BD59-A6C34878D82A}">
                    <a16:rowId xmlns:a16="http://schemas.microsoft.com/office/drawing/2014/main" val="10008"/>
                  </a:ext>
                </a:extLst>
              </a:tr>
              <a:tr h="347135">
                <a:tc>
                  <a:txBody>
                    <a:bodyPr/>
                    <a:lstStyle/>
                    <a:p>
                      <a:r>
                        <a:rPr lang="en-IN" sz="1400" dirty="0">
                          <a:latin typeface="Times New Roman" panose="02020603050405020304" pitchFamily="18" charset="0"/>
                          <a:cs typeface="Times New Roman" panose="02020603050405020304" pitchFamily="18" charset="0"/>
                        </a:rPr>
                        <a:t>created_at</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TIMESTAMP</a:t>
                      </a:r>
                    </a:p>
                  </a:txBody>
                  <a:tcPr marL="48149" marR="48149" marT="24074" marB="24074" anchor="ctr"/>
                </a:tc>
                <a:tc>
                  <a:txBody>
                    <a:bodyPr/>
                    <a:lstStyle/>
                    <a:p>
                      <a:r>
                        <a:rPr lang="en-IN" sz="1400" dirty="0">
                          <a:latin typeface="Times New Roman" panose="02020603050405020304" pitchFamily="18" charset="0"/>
                          <a:cs typeface="Times New Roman" panose="02020603050405020304" pitchFamily="18" charset="0"/>
                        </a:rPr>
                        <a:t> NOT NULL</a:t>
                      </a:r>
                    </a:p>
                  </a:txBody>
                  <a:tcPr marL="48149" marR="48149" marT="24074" marB="24074" anchor="ctr"/>
                </a:tc>
                <a:tc>
                  <a:txBody>
                    <a:bodyPr/>
                    <a:lstStyle/>
                    <a:p>
                      <a:r>
                        <a:rPr lang="en-GB" sz="1400" dirty="0">
                          <a:latin typeface="Times New Roman" panose="02020603050405020304" pitchFamily="18" charset="0"/>
                          <a:cs typeface="Times New Roman" panose="02020603050405020304" pitchFamily="18" charset="0"/>
                        </a:rPr>
                        <a:t>Timestamp when the project was posted</a:t>
                      </a:r>
                    </a:p>
                  </a:txBody>
                  <a:tcPr marL="48149" marR="48149" marT="24074" marB="24074"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5886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450499809"/>
              </p:ext>
            </p:extLst>
          </p:nvPr>
        </p:nvGraphicFramePr>
        <p:xfrm>
          <a:off x="323508" y="2590800"/>
          <a:ext cx="8515691" cy="4073948"/>
        </p:xfrm>
        <a:graphic>
          <a:graphicData uri="http://schemas.openxmlformats.org/drawingml/2006/table">
            <a:tbl>
              <a:tblPr firstRow="1" firstCol="1" bandRow="1">
                <a:tableStyleId>{5940675A-B579-460E-94D1-54222C63F5DA}</a:tableStyleId>
              </a:tblPr>
              <a:tblGrid>
                <a:gridCol w="1657692">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3128876">
                  <a:extLst>
                    <a:ext uri="{9D8B030D-6E8A-4147-A177-3AD203B41FA5}">
                      <a16:colId xmlns:a16="http://schemas.microsoft.com/office/drawing/2014/main" val="20002"/>
                    </a:ext>
                  </a:extLst>
                </a:gridCol>
                <a:gridCol w="2128923">
                  <a:extLst>
                    <a:ext uri="{9D8B030D-6E8A-4147-A177-3AD203B41FA5}">
                      <a16:colId xmlns:a16="http://schemas.microsoft.com/office/drawing/2014/main" val="20003"/>
                    </a:ext>
                  </a:extLst>
                </a:gridCol>
              </a:tblGrid>
              <a:tr h="337843">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Field</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Data Type</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Constraints</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b="1" dirty="0">
                          <a:effectLst/>
                          <a:latin typeface="Times New Roman" panose="02020603050405020304" pitchFamily="18" charset="0"/>
                          <a:cs typeface="Times New Roman" panose="02020603050405020304" pitchFamily="18" charset="0"/>
                        </a:rPr>
                        <a:t>Description</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37843">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Bid_ID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INT(15)</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PRIMARY KEY</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Unique Bid ID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21599">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Project_ID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INT(15)</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FOREIGN KEY( References from Project Table (Project_ID)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ID of Project Being Bid On</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83915">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Freelancer_ID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INT(15)</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FOREIGN KEY  </a:t>
                      </a:r>
                      <a:r>
                        <a:rPr lang="en-US" sz="1400">
                          <a:effectLst/>
                          <a:latin typeface="Times New Roman" panose="02020603050405020304" pitchFamily="18" charset="0"/>
                          <a:cs typeface="Times New Roman" panose="02020603050405020304" pitchFamily="18" charset="0"/>
                        </a:rPr>
                        <a:t>(References </a:t>
                      </a:r>
                      <a:r>
                        <a:rPr lang="en-US" sz="1400" dirty="0">
                          <a:effectLst/>
                          <a:latin typeface="Times New Roman" panose="02020603050405020304" pitchFamily="18" charset="0"/>
                          <a:cs typeface="Times New Roman" panose="02020603050405020304" pitchFamily="18" charset="0"/>
                        </a:rPr>
                        <a:t>from freelancer Table  (Freelancer_ID)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Bidding Freelancer</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21599">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Bid_Amount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FLOAT(10,2)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Not Null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Amount Quoted by Freelancer</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37843">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Bid_Date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DATE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Not Null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Date of Bid Submission</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721599">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Bid_Status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VARCHAR(20)</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Not Null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a:effectLst/>
                          <a:latin typeface="Times New Roman" panose="02020603050405020304" pitchFamily="18" charset="0"/>
                          <a:cs typeface="Times New Roman" panose="02020603050405020304" pitchFamily="18" charset="0"/>
                        </a:rPr>
                        <a:t>Status of Bid (e.g., Pending, Accepted)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93832">
                <a:tc>
                  <a:txBody>
                    <a:bodyPr/>
                    <a:lstStyle/>
                    <a:p>
                      <a:pPr algn="just">
                        <a:lnSpc>
                          <a:spcPct val="150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Proposal_Text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VARCHAR(100)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Description or Proposal Text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Title 1"/>
          <p:cNvSpPr>
            <a:spLocks noGrp="1"/>
          </p:cNvSpPr>
          <p:nvPr>
            <p:ph type="title"/>
          </p:nvPr>
        </p:nvSpPr>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sp>
        <p:nvSpPr>
          <p:cNvPr id="6" name="Rectangle 1"/>
          <p:cNvSpPr>
            <a:spLocks noChangeArrowheads="1"/>
          </p:cNvSpPr>
          <p:nvPr/>
        </p:nvSpPr>
        <p:spPr bwMode="auto">
          <a:xfrm>
            <a:off x="626148" y="1424462"/>
            <a:ext cx="789170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a:t>
            </a:r>
            <a:r>
              <a:rPr lang="en-US" altLang="en-US" sz="2000" b="1" dirty="0">
                <a:latin typeface="Times New Roman" panose="02020603050405020304" pitchFamily="18" charset="0"/>
                <a:ea typeface="Times New Roman" panose="02020603050405020304" pitchFamily="18" charset="0"/>
                <a:cs typeface="Times New Roman" panose="02020603050405020304" pitchFamily="18" charset="0"/>
              </a:rPr>
              <a:t>P</a:t>
            </a: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roject_Bidding table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Stores bids placed by freelancers on posted projects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473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599076462"/>
              </p:ext>
            </p:extLst>
          </p:nvPr>
        </p:nvGraphicFramePr>
        <p:xfrm>
          <a:off x="457200" y="3021104"/>
          <a:ext cx="8229600" cy="3562258"/>
        </p:xfrm>
        <a:graphic>
          <a:graphicData uri="http://schemas.openxmlformats.org/drawingml/2006/table">
            <a:tbl>
              <a:tblPr firstRow="1" firstCol="1" bandRow="1">
                <a:tableStyleId>{5940675A-B579-460E-94D1-54222C63F5DA}</a:tableStyleId>
              </a:tblPr>
              <a:tblGrid>
                <a:gridCol w="18288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86377">
                <a:tc>
                  <a:txBody>
                    <a:bodyPr/>
                    <a:lstStyle/>
                    <a:p>
                      <a:pPr algn="just">
                        <a:lnSpc>
                          <a:spcPct val="150000"/>
                        </a:lnSpc>
                        <a:spcAft>
                          <a:spcPts val="0"/>
                        </a:spcAft>
                      </a:pPr>
                      <a:r>
                        <a:rPr lang="en-US" sz="1800" b="1" dirty="0">
                          <a:effectLst/>
                          <a:latin typeface="Times New Roman" panose="02020603050405020304" pitchFamily="18" charset="0"/>
                          <a:cs typeface="Times New Roman" panose="02020603050405020304" pitchFamily="18" charset="0"/>
                        </a:rPr>
                        <a:t>Field</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b="1" dirty="0">
                          <a:effectLst/>
                          <a:latin typeface="Times New Roman" panose="02020603050405020304" pitchFamily="18" charset="0"/>
                          <a:cs typeface="Times New Roman" panose="02020603050405020304" pitchFamily="18" charset="0"/>
                        </a:rPr>
                        <a:t>Data Type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b="1" dirty="0">
                          <a:effectLst/>
                          <a:latin typeface="Times New Roman" panose="02020603050405020304" pitchFamily="18" charset="0"/>
                          <a:cs typeface="Times New Roman" panose="02020603050405020304" pitchFamily="18" charset="0"/>
                        </a:rPr>
                        <a:t>Constraints</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b="1" dirty="0">
                          <a:effectLst/>
                          <a:latin typeface="Times New Roman" panose="02020603050405020304" pitchFamily="18" charset="0"/>
                          <a:cs typeface="Times New Roman" panose="02020603050405020304" pitchFamily="18" charset="0"/>
                        </a:rPr>
                        <a:t>Description</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6377">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Incentive_ID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INT(15)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PRIMARY KEY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Unique Incentive 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191414">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Freelancer_ID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INT(15)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FOREIGN KEY (references from freelancer Table  (Freelancer_ID)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 Freelancer 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6377">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Amount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FLOAT(10,2)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Not 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Paid Amount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825336">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Incentive_Method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VARCHAR(20)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Not 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Linked Incentive Method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86377">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Date_Paid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DATE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Not 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Date of Payment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4" name="Title 1"/>
          <p:cNvSpPr>
            <a:spLocks noGrp="1"/>
          </p:cNvSpPr>
          <p:nvPr>
            <p:ph type="title"/>
          </p:nvPr>
        </p:nvSpPr>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sp>
        <p:nvSpPr>
          <p:cNvPr id="6" name="Rectangle 1"/>
          <p:cNvSpPr>
            <a:spLocks noChangeArrowheads="1"/>
          </p:cNvSpPr>
          <p:nvPr/>
        </p:nvSpPr>
        <p:spPr bwMode="auto">
          <a:xfrm>
            <a:off x="457200" y="1586487"/>
            <a:ext cx="6727209"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a:t>
            </a:r>
            <a:r>
              <a:rPr lang="en-US" altLang="en-US" sz="2000" b="1" dirty="0">
                <a:latin typeface="Times New Roman" panose="02020603050405020304" pitchFamily="18" charset="0"/>
                <a:ea typeface="Times New Roman" panose="02020603050405020304" pitchFamily="18" charset="0"/>
                <a:cs typeface="Times New Roman" panose="02020603050405020304" pitchFamily="18" charset="0"/>
              </a:rPr>
              <a:t>Incentive Table</a:t>
            </a:r>
            <a:endPar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Stores incentive and Payment details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9989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010063783"/>
              </p:ext>
            </p:extLst>
          </p:nvPr>
        </p:nvGraphicFramePr>
        <p:xfrm>
          <a:off x="270745" y="2710300"/>
          <a:ext cx="8229599" cy="4027544"/>
        </p:xfrm>
        <a:graphic>
          <a:graphicData uri="http://schemas.openxmlformats.org/drawingml/2006/table">
            <a:tbl>
              <a:tblPr firstRow="1" firstCol="1" bandRow="1">
                <a:tableStyleId>{5940675A-B579-460E-94D1-54222C63F5DA}</a:tableStyleId>
              </a:tblPr>
              <a:tblGrid>
                <a:gridCol w="1634255">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2910577">
                  <a:extLst>
                    <a:ext uri="{9D8B030D-6E8A-4147-A177-3AD203B41FA5}">
                      <a16:colId xmlns:a16="http://schemas.microsoft.com/office/drawing/2014/main" val="20002"/>
                    </a:ext>
                  </a:extLst>
                </a:gridCol>
                <a:gridCol w="1932167">
                  <a:extLst>
                    <a:ext uri="{9D8B030D-6E8A-4147-A177-3AD203B41FA5}">
                      <a16:colId xmlns:a16="http://schemas.microsoft.com/office/drawing/2014/main" val="20003"/>
                    </a:ext>
                  </a:extLst>
                </a:gridCol>
              </a:tblGrid>
              <a:tr h="517174">
                <a:tc>
                  <a:txBody>
                    <a:bodyPr/>
                    <a:lstStyle/>
                    <a:p>
                      <a:pPr algn="just">
                        <a:lnSpc>
                          <a:spcPct val="150000"/>
                        </a:lnSpc>
                        <a:spcAft>
                          <a:spcPts val="0"/>
                        </a:spcAft>
                      </a:pPr>
                      <a:r>
                        <a:rPr lang="en-US" sz="1800" b="1" dirty="0">
                          <a:effectLst/>
                          <a:latin typeface="Times New Roman" panose="02020603050405020304" pitchFamily="18" charset="0"/>
                          <a:cs typeface="Times New Roman" panose="02020603050405020304" pitchFamily="18" charset="0"/>
                        </a:rPr>
                        <a:t>Field</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b="1" dirty="0">
                          <a:effectLst/>
                          <a:latin typeface="Times New Roman" panose="02020603050405020304" pitchFamily="18" charset="0"/>
                          <a:cs typeface="Times New Roman" panose="02020603050405020304" pitchFamily="18" charset="0"/>
                        </a:rPr>
                        <a:t>Data Type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b="1" dirty="0">
                          <a:effectLst/>
                          <a:latin typeface="Times New Roman" panose="02020603050405020304" pitchFamily="18" charset="0"/>
                          <a:cs typeface="Times New Roman" panose="02020603050405020304" pitchFamily="18" charset="0"/>
                        </a:rPr>
                        <a:t>Constraints</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b="1" dirty="0">
                          <a:effectLst/>
                          <a:latin typeface="Times New Roman" panose="02020603050405020304" pitchFamily="18" charset="0"/>
                          <a:cs typeface="Times New Roman" panose="02020603050405020304" pitchFamily="18" charset="0"/>
                        </a:rPr>
                        <a:t>Description</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17174">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Review_ID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INT(15)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PRIMARY KEY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Unique Review 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104632">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Project_ID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INT(15)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FOREIGN KEY References from project Table (Project_ID)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Related Project 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17174">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Rating</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INT(2)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Not 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Rating Out of 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517174">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Comments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VARCHAR(100)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Feedback Comments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517174">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Review_Date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DATE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Not 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dirty="0">
                          <a:effectLst/>
                          <a:latin typeface="Times New Roman" panose="02020603050405020304" pitchFamily="18" charset="0"/>
                          <a:cs typeface="Times New Roman" panose="02020603050405020304" pitchFamily="18" charset="0"/>
                        </a:rPr>
                        <a:t>Date of Review</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Title 1"/>
          <p:cNvSpPr>
            <a:spLocks noGrp="1"/>
          </p:cNvSpPr>
          <p:nvPr>
            <p:ph type="title"/>
          </p:nvPr>
        </p:nvSpPr>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sp>
        <p:nvSpPr>
          <p:cNvPr id="6" name="Rectangle 1"/>
          <p:cNvSpPr>
            <a:spLocks noChangeArrowheads="1"/>
          </p:cNvSpPr>
          <p:nvPr/>
        </p:nvSpPr>
        <p:spPr bwMode="auto">
          <a:xfrm>
            <a:off x="304800" y="1417638"/>
            <a:ext cx="8193269"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a:t>
            </a:r>
            <a:r>
              <a:rPr lang="en-US" altLang="en-US" sz="2000" b="1" dirty="0">
                <a:latin typeface="Times New Roman" panose="02020603050405020304" pitchFamily="18" charset="0"/>
                <a:ea typeface="Times New Roman" panose="02020603050405020304" pitchFamily="18" charset="0"/>
                <a:cs typeface="Times New Roman" panose="02020603050405020304" pitchFamily="18" charset="0"/>
              </a:rPr>
              <a:t>F</a:t>
            </a: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eedback_Review 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Stores feedback and reviews between employers and freelancers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636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sp>
        <p:nvSpPr>
          <p:cNvPr id="7" name="Rectangle 1"/>
          <p:cNvSpPr>
            <a:spLocks noGrp="1" noChangeArrowheads="1"/>
          </p:cNvSpPr>
          <p:nvPr>
            <p:ph idx="1"/>
          </p:nvPr>
        </p:nvSpPr>
        <p:spPr bwMode="auto">
          <a:xfrm>
            <a:off x="457200" y="1294845"/>
            <a:ext cx="715142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Report</a:t>
            </a:r>
            <a:r>
              <a:rPr kumimoji="0" lang="en-US" altLang="en-US" sz="1600" b="1" i="0" u="none" strike="noStrike" cap="none" normalizeH="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table</a:t>
            </a:r>
            <a:endPar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Stores </a:t>
            </a:r>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report</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between employer and freelancer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147936609"/>
              </p:ext>
            </p:extLst>
          </p:nvPr>
        </p:nvGraphicFramePr>
        <p:xfrm>
          <a:off x="228600" y="2286000"/>
          <a:ext cx="8686800" cy="4312340"/>
        </p:xfrm>
        <a:graphic>
          <a:graphicData uri="http://schemas.openxmlformats.org/drawingml/2006/table">
            <a:tbl>
              <a:tblPr>
                <a:tableStyleId>{5940675A-B579-460E-94D1-54222C63F5DA}</a:tableStyleId>
              </a:tblPr>
              <a:tblGrid>
                <a:gridCol w="1447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33528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168864">
                <a:tc>
                  <a:txBody>
                    <a:bodyPr/>
                    <a:lstStyle/>
                    <a:p>
                      <a:r>
                        <a:rPr lang="en-IN" sz="1600" b="1" dirty="0">
                          <a:latin typeface="Times New Roman" panose="02020603050405020304" pitchFamily="18" charset="0"/>
                          <a:cs typeface="Times New Roman" panose="02020603050405020304" pitchFamily="18" charset="0"/>
                        </a:rPr>
                        <a:t>Field Name</a:t>
                      </a:r>
                    </a:p>
                  </a:txBody>
                  <a:tcPr marL="52023" marR="52023" marT="26011" marB="26011" anchor="ctr"/>
                </a:tc>
                <a:tc>
                  <a:txBody>
                    <a:bodyPr/>
                    <a:lstStyle/>
                    <a:p>
                      <a:r>
                        <a:rPr lang="en-IN" sz="1600" b="1" dirty="0">
                          <a:latin typeface="Times New Roman" panose="02020603050405020304" pitchFamily="18" charset="0"/>
                          <a:cs typeface="Times New Roman" panose="02020603050405020304" pitchFamily="18" charset="0"/>
                        </a:rPr>
                        <a:t>Data Type</a:t>
                      </a:r>
                    </a:p>
                  </a:txBody>
                  <a:tcPr marL="52023" marR="52023" marT="26011" marB="26011" anchor="ctr"/>
                </a:tc>
                <a:tc>
                  <a:txBody>
                    <a:bodyPr/>
                    <a:lstStyle/>
                    <a:p>
                      <a:r>
                        <a:rPr lang="en-IN" sz="1600" b="1" dirty="0">
                          <a:latin typeface="Times New Roman" panose="02020603050405020304" pitchFamily="18" charset="0"/>
                          <a:cs typeface="Times New Roman" panose="02020603050405020304" pitchFamily="18" charset="0"/>
                        </a:rPr>
                        <a:t>Constraints</a:t>
                      </a:r>
                    </a:p>
                  </a:txBody>
                  <a:tcPr marL="52023" marR="52023" marT="26011" marB="26011" anchor="ctr"/>
                </a:tc>
                <a:tc>
                  <a:txBody>
                    <a:bodyPr/>
                    <a:lstStyle/>
                    <a:p>
                      <a:r>
                        <a:rPr lang="en-IN" sz="1600" b="1" dirty="0">
                          <a:latin typeface="Times New Roman" panose="02020603050405020304" pitchFamily="18" charset="0"/>
                          <a:cs typeface="Times New Roman" panose="02020603050405020304" pitchFamily="18" charset="0"/>
                        </a:rPr>
                        <a:t>Description</a:t>
                      </a:r>
                    </a:p>
                  </a:txBody>
                  <a:tcPr marL="52023" marR="52023" marT="26011" marB="26011" anchor="ctr"/>
                </a:tc>
                <a:extLst>
                  <a:ext uri="{0D108BD9-81ED-4DB2-BD59-A6C34878D82A}">
                    <a16:rowId xmlns:a16="http://schemas.microsoft.com/office/drawing/2014/main" val="10000"/>
                  </a:ext>
                </a:extLst>
              </a:tr>
              <a:tr h="245105">
                <a:tc>
                  <a:txBody>
                    <a:bodyPr/>
                    <a:lstStyle/>
                    <a:p>
                      <a:r>
                        <a:rPr lang="en-IN" sz="1400" dirty="0">
                          <a:latin typeface="Times New Roman" panose="02020603050405020304" pitchFamily="18" charset="0"/>
                          <a:cs typeface="Times New Roman" panose="02020603050405020304" pitchFamily="18" charset="0"/>
                        </a:rPr>
                        <a:t>Report_ID</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INT</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PRIMARY KEY, UNIQUE </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Unique identifier for each report</a:t>
                      </a:r>
                    </a:p>
                  </a:txBody>
                  <a:tcPr marL="52023" marR="52023" marT="26011" marB="26011" anchor="ctr"/>
                </a:tc>
                <a:extLst>
                  <a:ext uri="{0D108BD9-81ED-4DB2-BD59-A6C34878D82A}">
                    <a16:rowId xmlns:a16="http://schemas.microsoft.com/office/drawing/2014/main" val="10001"/>
                  </a:ext>
                </a:extLst>
              </a:tr>
              <a:tr h="350149">
                <a:tc>
                  <a:txBody>
                    <a:bodyPr/>
                    <a:lstStyle/>
                    <a:p>
                      <a:r>
                        <a:rPr lang="en-IN" sz="1400" dirty="0">
                          <a:latin typeface="Times New Roman" panose="02020603050405020304" pitchFamily="18" charset="0"/>
                          <a:cs typeface="Times New Roman" panose="02020603050405020304" pitchFamily="18" charset="0"/>
                        </a:rPr>
                        <a:t>Freelancer_ID</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INT</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FOREIGN KEY( references from Freelancer Table (Freelancer_ID)</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Referencing</a:t>
                      </a:r>
                      <a:r>
                        <a:rPr lang="en-GB" sz="1400" baseline="0" dirty="0">
                          <a:latin typeface="Times New Roman" panose="02020603050405020304" pitchFamily="18" charset="0"/>
                          <a:cs typeface="Times New Roman" panose="02020603050405020304" pitchFamily="18" charset="0"/>
                        </a:rPr>
                        <a:t> the </a:t>
                      </a:r>
                      <a:r>
                        <a:rPr lang="en-GB" sz="1400" dirty="0">
                          <a:latin typeface="Times New Roman" panose="02020603050405020304" pitchFamily="18" charset="0"/>
                          <a:cs typeface="Times New Roman" panose="02020603050405020304" pitchFamily="18" charset="0"/>
                        </a:rPr>
                        <a:t> Freelancer Id</a:t>
                      </a:r>
                    </a:p>
                  </a:txBody>
                  <a:tcPr marL="52023" marR="52023" marT="26011" marB="26011" anchor="ctr"/>
                </a:tc>
                <a:extLst>
                  <a:ext uri="{0D108BD9-81ED-4DB2-BD59-A6C34878D82A}">
                    <a16:rowId xmlns:a16="http://schemas.microsoft.com/office/drawing/2014/main" val="1219185232"/>
                  </a:ext>
                </a:extLst>
              </a:tr>
              <a:tr h="350149">
                <a:tc>
                  <a:txBody>
                    <a:bodyPr/>
                    <a:lstStyle/>
                    <a:p>
                      <a:r>
                        <a:rPr lang="en-IN" sz="1400" dirty="0">
                          <a:latin typeface="Times New Roman" panose="02020603050405020304" pitchFamily="18" charset="0"/>
                          <a:cs typeface="Times New Roman" panose="02020603050405020304" pitchFamily="18" charset="0"/>
                        </a:rPr>
                        <a:t>Employer_ID</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INT</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FOREIGN KEY( references from   employer Table  ( Empoyer_ID)</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Referencing the employer table</a:t>
                      </a:r>
                    </a:p>
                  </a:txBody>
                  <a:tcPr marL="52023" marR="52023" marT="26011" marB="26011" anchor="ctr"/>
                </a:tc>
                <a:extLst>
                  <a:ext uri="{0D108BD9-81ED-4DB2-BD59-A6C34878D82A}">
                    <a16:rowId xmlns:a16="http://schemas.microsoft.com/office/drawing/2014/main" val="1023779094"/>
                  </a:ext>
                </a:extLst>
              </a:tr>
              <a:tr h="350149">
                <a:tc>
                  <a:txBody>
                    <a:bodyPr/>
                    <a:lstStyle/>
                    <a:p>
                      <a:r>
                        <a:rPr lang="en-IN" sz="1400" dirty="0">
                          <a:latin typeface="Times New Roman" panose="02020603050405020304" pitchFamily="18" charset="0"/>
                          <a:cs typeface="Times New Roman" panose="02020603050405020304" pitchFamily="18" charset="0"/>
                        </a:rPr>
                        <a:t>Project_ID</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INT</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FOREIGN KEY( references from       project Table  ( Project_ID)</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The project related to the report </a:t>
                      </a:r>
                    </a:p>
                  </a:txBody>
                  <a:tcPr marL="52023" marR="52023" marT="26011" marB="26011" anchor="ctr"/>
                </a:tc>
                <a:extLst>
                  <a:ext uri="{0D108BD9-81ED-4DB2-BD59-A6C34878D82A}">
                    <a16:rowId xmlns:a16="http://schemas.microsoft.com/office/drawing/2014/main" val="10004"/>
                  </a:ext>
                </a:extLst>
              </a:tr>
              <a:tr h="350149">
                <a:tc>
                  <a:txBody>
                    <a:bodyPr/>
                    <a:lstStyle/>
                    <a:p>
                      <a:r>
                        <a:rPr lang="en-IN" sz="1400" dirty="0">
                          <a:latin typeface="Times New Roman" panose="02020603050405020304" pitchFamily="18" charset="0"/>
                          <a:cs typeface="Times New Roman" panose="02020603050405020304" pitchFamily="18" charset="0"/>
                        </a:rPr>
                        <a:t>Report_type</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VARCHAR(100)</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NOT NULL</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Category/type of the report (e.g., spam, fraud)</a:t>
                      </a:r>
                    </a:p>
                  </a:txBody>
                  <a:tcPr marL="52023" marR="52023" marT="26011" marB="26011" anchor="ctr"/>
                </a:tc>
                <a:extLst>
                  <a:ext uri="{0D108BD9-81ED-4DB2-BD59-A6C34878D82A}">
                    <a16:rowId xmlns:a16="http://schemas.microsoft.com/office/drawing/2014/main" val="10005"/>
                  </a:ext>
                </a:extLst>
              </a:tr>
              <a:tr h="294755">
                <a:tc>
                  <a:txBody>
                    <a:bodyPr/>
                    <a:lstStyle/>
                    <a:p>
                      <a:r>
                        <a:rPr lang="en-IN" sz="1400" dirty="0">
                          <a:latin typeface="Times New Roman" panose="02020603050405020304" pitchFamily="18" charset="0"/>
                          <a:cs typeface="Times New Roman" panose="02020603050405020304" pitchFamily="18" charset="0"/>
                        </a:rPr>
                        <a:t>Report_message</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VARCHAR(100)</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NOT NULL</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Detailed message describing the issue</a:t>
                      </a:r>
                    </a:p>
                  </a:txBody>
                  <a:tcPr marL="52023" marR="52023" marT="26011" marB="26011" anchor="ctr"/>
                </a:tc>
                <a:extLst>
                  <a:ext uri="{0D108BD9-81ED-4DB2-BD59-A6C34878D82A}">
                    <a16:rowId xmlns:a16="http://schemas.microsoft.com/office/drawing/2014/main" val="10006"/>
                  </a:ext>
                </a:extLst>
              </a:tr>
              <a:tr h="665284">
                <a:tc>
                  <a:txBody>
                    <a:bodyPr/>
                    <a:lstStyle/>
                    <a:p>
                      <a:r>
                        <a:rPr lang="en-IN" sz="1400" dirty="0">
                          <a:latin typeface="Times New Roman" panose="02020603050405020304" pitchFamily="18" charset="0"/>
                          <a:cs typeface="Times New Roman" panose="02020603050405020304" pitchFamily="18" charset="0"/>
                        </a:rPr>
                        <a:t>Report_status</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ENUM</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 NOT NULL</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Current status of the report</a:t>
                      </a:r>
                    </a:p>
                  </a:txBody>
                  <a:tcPr marL="52023" marR="52023" marT="26011" marB="26011" anchor="ctr"/>
                </a:tc>
                <a:extLst>
                  <a:ext uri="{0D108BD9-81ED-4DB2-BD59-A6C34878D82A}">
                    <a16:rowId xmlns:a16="http://schemas.microsoft.com/office/drawing/2014/main" val="10007"/>
                  </a:ext>
                </a:extLst>
              </a:tr>
              <a:tr h="350149">
                <a:tc>
                  <a:txBody>
                    <a:bodyPr/>
                    <a:lstStyle/>
                    <a:p>
                      <a:r>
                        <a:rPr lang="en-IN" sz="1400" dirty="0">
                          <a:latin typeface="Times New Roman" panose="02020603050405020304" pitchFamily="18" charset="0"/>
                          <a:cs typeface="Times New Roman" panose="02020603050405020304" pitchFamily="18" charset="0"/>
                        </a:rPr>
                        <a:t>Created_at</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TIMESTAMP</a:t>
                      </a:r>
                    </a:p>
                  </a:txBody>
                  <a:tcPr marL="52023" marR="52023" marT="26011" marB="26011" anchor="ctr"/>
                </a:tc>
                <a:tc>
                  <a:txBody>
                    <a:bodyPr/>
                    <a:lstStyle/>
                    <a:p>
                      <a:r>
                        <a:rPr lang="en-IN" sz="1400" dirty="0">
                          <a:latin typeface="Times New Roman" panose="02020603050405020304" pitchFamily="18" charset="0"/>
                          <a:cs typeface="Times New Roman" panose="02020603050405020304" pitchFamily="18" charset="0"/>
                        </a:rPr>
                        <a:t> NOT NULL</a:t>
                      </a:r>
                    </a:p>
                  </a:txBody>
                  <a:tcPr marL="52023" marR="52023" marT="26011" marB="26011" anchor="ctr"/>
                </a:tc>
                <a:tc>
                  <a:txBody>
                    <a:bodyPr/>
                    <a:lstStyle/>
                    <a:p>
                      <a:r>
                        <a:rPr lang="en-GB" sz="1400" dirty="0">
                          <a:latin typeface="Times New Roman" panose="02020603050405020304" pitchFamily="18" charset="0"/>
                          <a:cs typeface="Times New Roman" panose="02020603050405020304" pitchFamily="18" charset="0"/>
                        </a:rPr>
                        <a:t>Time when the report was created</a:t>
                      </a:r>
                    </a:p>
                  </a:txBody>
                  <a:tcPr marL="52023" marR="52023" marT="26011" marB="2601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7938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457200" y="381000"/>
            <a:ext cx="8229600" cy="685800"/>
          </a:xfrm>
        </p:spPr>
        <p:txBody>
          <a:bodyPr>
            <a:noAutofit/>
          </a:bodyPr>
          <a:lstStyle/>
          <a:p>
            <a:r>
              <a:rPr lang="en-US" sz="3200" b="1" dirty="0">
                <a:solidFill>
                  <a:srgbClr val="00B050"/>
                </a:solidFill>
                <a:latin typeface="Times New Roman" pitchFamily="18" charset="0"/>
                <a:cs typeface="Times New Roman" pitchFamily="18" charset="0"/>
              </a:rPr>
              <a:t>PROBLEM STATEMENT</a:t>
            </a:r>
          </a:p>
        </p:txBody>
      </p:sp>
      <p:sp>
        <p:nvSpPr>
          <p:cNvPr id="1048593" name="Content Placeholder 2"/>
          <p:cNvSpPr>
            <a:spLocks noGrp="1"/>
          </p:cNvSpPr>
          <p:nvPr>
            <p:ph idx="1"/>
          </p:nvPr>
        </p:nvSpPr>
        <p:spPr>
          <a:xfrm>
            <a:off x="304800" y="1524000"/>
            <a:ext cx="8534400" cy="5389418"/>
          </a:xfrm>
        </p:spPr>
        <p:txBody>
          <a:bodyPr>
            <a:noAutofit/>
          </a:bodyPr>
          <a:lstStyle/>
          <a:p>
            <a:pPr algn="just">
              <a:lnSpc>
                <a:spcPct val="107000"/>
              </a:lnSpc>
              <a:spcBef>
                <a:spcPts val="0"/>
              </a:spcBef>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Companies hiring multiple freelancers for a project struggle with coordination, tracking progress, and assigning tasks.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endParaRPr lang="en-US" sz="2400" b="1" dirty="0">
              <a:latin typeface="Symbol" panose="05050102010706020507" pitchFamily="18" charset="2"/>
              <a:ea typeface="Times New Roman" panose="02020603050405020304" pitchFamily="18" charset="0"/>
              <a:cs typeface="Times New Roman" panose="02020603050405020304" pitchFamily="18" charset="0"/>
            </a:endParaRPr>
          </a:p>
          <a:p>
            <a:pPr algn="just">
              <a:lnSpc>
                <a:spcPct val="107000"/>
              </a:lnSpc>
              <a:spcBef>
                <a:spcPts val="0"/>
              </a:spcBef>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Existing platforms focus on short-term projects, lacking features for businesses to build long-term partnerships with freelancers. </a:t>
            </a: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Bef>
                <a:spcPts val="0"/>
              </a:spcBef>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Bef>
                <a:spcPts val="0"/>
              </a:spcBef>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Clients have no way to ensure that freelancers deliver work that meets quality standards or industry best practices. </a:t>
            </a:r>
          </a:p>
          <a:p>
            <a:pPr algn="just">
              <a:lnSpc>
                <a:spcPct val="107000"/>
              </a:lnSpc>
              <a:spcBef>
                <a:spcPts val="0"/>
              </a:spcBef>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0"/>
              </a:spcBef>
            </a:pPr>
            <a:r>
              <a:rPr lang="en-US" sz="2400" dirty="0">
                <a:latin typeface="Times New Roman" panose="02020603050405020304" pitchFamily="18" charset="0"/>
                <a:cs typeface="Times New Roman" panose="02020603050405020304" pitchFamily="18" charset="0"/>
              </a:rPr>
              <a:t>They are self-employed, meaning they are considered to work for themselves. There isn't a set amount of hours you must work to be considered a freelancer.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4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696D18-0D9A-3894-9772-0E9693985139}"/>
              </a:ext>
            </a:extLst>
          </p:cNvPr>
          <p:cNvSpPr>
            <a:spLocks noGrp="1"/>
          </p:cNvSpPr>
          <p:nvPr>
            <p:ph idx="1"/>
          </p:nvPr>
        </p:nvSpPr>
        <p:spPr>
          <a:xfrm>
            <a:off x="457200" y="1417638"/>
            <a:ext cx="8229600" cy="4525963"/>
          </a:xfrm>
        </p:spPr>
        <p:txBody>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Table Name: Notification</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Stores system-generated notifications for </a:t>
            </a:r>
            <a:r>
              <a:rPr lang="en-US" altLang="en-US" sz="18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Employer</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and </a:t>
            </a:r>
            <a:r>
              <a:rPr lang="en-US" altLang="en-US" sz="18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Freelancer</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IN" dirty="0"/>
          </a:p>
        </p:txBody>
      </p:sp>
      <p:sp>
        <p:nvSpPr>
          <p:cNvPr id="4" name="Title 1">
            <a:extLst>
              <a:ext uri="{FF2B5EF4-FFF2-40B4-BE49-F238E27FC236}">
                <a16:creationId xmlns:a16="http://schemas.microsoft.com/office/drawing/2014/main" id="{956A39B9-1D47-6BB8-48CD-45C5D008BBD8}"/>
              </a:ext>
            </a:extLst>
          </p:cNvPr>
          <p:cNvSpPr>
            <a:spLocks noGrp="1"/>
          </p:cNvSpPr>
          <p:nvPr>
            <p:ph type="title"/>
          </p:nvPr>
        </p:nvSpPr>
        <p:spPr>
          <a:xfrm>
            <a:off x="457200" y="274638"/>
            <a:ext cx="8229600" cy="1143000"/>
          </a:xfrm>
        </p:spPr>
        <p:txBody>
          <a:bodyPr>
            <a:normAutofit/>
          </a:bodyPr>
          <a:lstStyle/>
          <a:p>
            <a:r>
              <a:rPr lang="en-IN" sz="3600" dirty="0">
                <a:solidFill>
                  <a:srgbClr val="00B050"/>
                </a:solidFill>
                <a:latin typeface="Times New Roman" panose="02020603050405020304" pitchFamily="18" charset="0"/>
                <a:cs typeface="Times New Roman" panose="02020603050405020304" pitchFamily="18" charset="0"/>
              </a:rPr>
              <a:t>DATABASE  DESIGN</a:t>
            </a:r>
          </a:p>
        </p:txBody>
      </p:sp>
      <p:graphicFrame>
        <p:nvGraphicFramePr>
          <p:cNvPr id="7" name="Table 6">
            <a:extLst>
              <a:ext uri="{FF2B5EF4-FFF2-40B4-BE49-F238E27FC236}">
                <a16:creationId xmlns:a16="http://schemas.microsoft.com/office/drawing/2014/main" id="{DAC4AE0B-1282-934A-0DE1-A5AF03C2E2EF}"/>
              </a:ext>
            </a:extLst>
          </p:cNvPr>
          <p:cNvGraphicFramePr>
            <a:graphicFrameLocks noGrp="1"/>
          </p:cNvGraphicFramePr>
          <p:nvPr>
            <p:extLst>
              <p:ext uri="{D42A27DB-BD31-4B8C-83A1-F6EECF244321}">
                <p14:modId xmlns:p14="http://schemas.microsoft.com/office/powerpoint/2010/main" val="1114092960"/>
              </p:ext>
            </p:extLst>
          </p:nvPr>
        </p:nvGraphicFramePr>
        <p:xfrm>
          <a:off x="457200" y="2667000"/>
          <a:ext cx="8229600" cy="3916362"/>
        </p:xfrm>
        <a:graphic>
          <a:graphicData uri="http://schemas.openxmlformats.org/drawingml/2006/table">
            <a:tbl>
              <a:tblPr firstRow="1" firstCol="1" bandRow="1">
                <a:tableStyleId>{5940675A-B579-460E-94D1-54222C63F5DA}</a:tableStyleId>
              </a:tblPr>
              <a:tblGrid>
                <a:gridCol w="1676400">
                  <a:extLst>
                    <a:ext uri="{9D8B030D-6E8A-4147-A177-3AD203B41FA5}">
                      <a16:colId xmlns:a16="http://schemas.microsoft.com/office/drawing/2014/main" val="2960731038"/>
                    </a:ext>
                  </a:extLst>
                </a:gridCol>
                <a:gridCol w="1828800">
                  <a:extLst>
                    <a:ext uri="{9D8B030D-6E8A-4147-A177-3AD203B41FA5}">
                      <a16:colId xmlns:a16="http://schemas.microsoft.com/office/drawing/2014/main" val="1347452574"/>
                    </a:ext>
                  </a:extLst>
                </a:gridCol>
                <a:gridCol w="2057400">
                  <a:extLst>
                    <a:ext uri="{9D8B030D-6E8A-4147-A177-3AD203B41FA5}">
                      <a16:colId xmlns:a16="http://schemas.microsoft.com/office/drawing/2014/main" val="2030280038"/>
                    </a:ext>
                  </a:extLst>
                </a:gridCol>
                <a:gridCol w="2667000">
                  <a:extLst>
                    <a:ext uri="{9D8B030D-6E8A-4147-A177-3AD203B41FA5}">
                      <a16:colId xmlns:a16="http://schemas.microsoft.com/office/drawing/2014/main" val="3683224966"/>
                    </a:ext>
                  </a:extLst>
                </a:gridCol>
              </a:tblGrid>
              <a:tr h="652727">
                <a:tc>
                  <a:txBody>
                    <a:bodyPr/>
                    <a:lstStyle/>
                    <a:p>
                      <a:pPr algn="just">
                        <a:lnSpc>
                          <a:spcPct val="150000"/>
                        </a:lnSpc>
                        <a:spcAft>
                          <a:spcPts val="800"/>
                        </a:spcAft>
                        <a:buNone/>
                      </a:pPr>
                      <a:r>
                        <a:rPr lang="en-US" sz="1800" b="1" dirty="0">
                          <a:effectLst/>
                          <a:latin typeface="Times New Roman" panose="02020603050405020304" pitchFamily="18" charset="0"/>
                          <a:cs typeface="Times New Roman" panose="02020603050405020304" pitchFamily="18" charset="0"/>
                        </a:rPr>
                        <a:t>Field</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b="1" dirty="0">
                          <a:effectLst/>
                          <a:latin typeface="Times New Roman" panose="02020603050405020304" pitchFamily="18" charset="0"/>
                          <a:cs typeface="Times New Roman" panose="02020603050405020304" pitchFamily="18" charset="0"/>
                        </a:rPr>
                        <a:t>Data Type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b="1" dirty="0">
                          <a:effectLst/>
                          <a:latin typeface="Times New Roman" panose="02020603050405020304" pitchFamily="18" charset="0"/>
                          <a:cs typeface="Times New Roman" panose="02020603050405020304" pitchFamily="18" charset="0"/>
                        </a:rPr>
                        <a:t>Constraints</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b="1" dirty="0">
                          <a:effectLst/>
                          <a:latin typeface="Times New Roman" panose="02020603050405020304" pitchFamily="18" charset="0"/>
                          <a:cs typeface="Times New Roman" panose="02020603050405020304" pitchFamily="18" charset="0"/>
                        </a:rPr>
                        <a:t>Description</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4908733"/>
                  </a:ext>
                </a:extLst>
              </a:tr>
              <a:tr h="652727">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Notification_ID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INT(10)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PRIMARY KEY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Unique notification 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779173"/>
                  </a:ext>
                </a:extLst>
              </a:tr>
              <a:tr h="652727">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Project_ID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INT(10)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Not 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Project 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9690185"/>
                  </a:ext>
                </a:extLst>
              </a:tr>
              <a:tr h="652727">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Role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VARCHAR(20)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Not 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'employer' or ‘freelancer'</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7258621"/>
                  </a:ext>
                </a:extLst>
              </a:tr>
              <a:tr h="652727">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Message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VARCHAR(100)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Not 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Notification content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977805"/>
                  </a:ext>
                </a:extLst>
              </a:tr>
              <a:tr h="652727">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Date_Sent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DATETIME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Not Null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US" sz="1800" dirty="0">
                          <a:effectLst/>
                          <a:latin typeface="Times New Roman" panose="02020603050405020304" pitchFamily="18" charset="0"/>
                          <a:cs typeface="Times New Roman" panose="02020603050405020304" pitchFamily="18" charset="0"/>
                        </a:rPr>
                        <a:t>When notification was sent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083236"/>
                  </a:ext>
                </a:extLst>
              </a:tr>
            </a:tbl>
          </a:graphicData>
        </a:graphic>
      </p:graphicFrame>
    </p:spTree>
    <p:extLst>
      <p:ext uri="{BB962C8B-B14F-4D97-AF65-F5344CB8AC3E}">
        <p14:creationId xmlns:p14="http://schemas.microsoft.com/office/powerpoint/2010/main" val="622506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BEBE6B-0B59-DBCA-DEA4-6F83B8303380}"/>
              </a:ext>
            </a:extLst>
          </p:cNvPr>
          <p:cNvSpPr/>
          <p:nvPr/>
        </p:nvSpPr>
        <p:spPr>
          <a:xfrm>
            <a:off x="1129892" y="2819400"/>
            <a:ext cx="7265130" cy="830997"/>
          </a:xfrm>
          <a:prstGeom prst="rect">
            <a:avLst/>
          </a:prstGeom>
          <a:noFill/>
        </p:spPr>
        <p:txBody>
          <a:bodyPr wrap="none" lIns="91440" tIns="45720" rIns="91440" bIns="45720">
            <a:spAutoFit/>
          </a:bodyPr>
          <a:lstStyle/>
          <a:p>
            <a:pPr algn="ctr"/>
            <a:r>
              <a:rPr lang="en-IN"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SAMPLE  SCREENSHOT</a:t>
            </a:r>
            <a:endParaRPr lang="en-IN"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597741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35A632-A2C2-E0B7-15A6-8402BF843DC2}"/>
              </a:ext>
            </a:extLst>
          </p:cNvPr>
          <p:cNvSpPr txBox="1"/>
          <p:nvPr/>
        </p:nvSpPr>
        <p:spPr>
          <a:xfrm>
            <a:off x="3276600" y="300037"/>
            <a:ext cx="2696572" cy="584775"/>
          </a:xfrm>
          <a:prstGeom prst="rect">
            <a:avLst/>
          </a:prstGeom>
          <a:noFill/>
        </p:spPr>
        <p:txBody>
          <a:bodyPr wrap="none" rtlCol="0">
            <a:spAutoFit/>
          </a:bodyPr>
          <a:lstStyle/>
          <a:p>
            <a:r>
              <a:rPr lang="en-US" sz="3200" b="1" dirty="0">
                <a:solidFill>
                  <a:srgbClr val="00B050"/>
                </a:solidFill>
                <a:latin typeface="Times New Roman" panose="02020603050405020304" pitchFamily="18" charset="0"/>
                <a:cs typeface="Times New Roman" panose="02020603050405020304" pitchFamily="18" charset="0"/>
              </a:rPr>
              <a:t>HOME PAGE</a:t>
            </a:r>
            <a:endParaRPr lang="en-IN" sz="3200" b="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E4A183B-D057-88AE-1874-5ED482EAD9AA}"/>
              </a:ext>
            </a:extLst>
          </p:cNvPr>
          <p:cNvSpPr/>
          <p:nvPr/>
        </p:nvSpPr>
        <p:spPr>
          <a:xfrm>
            <a:off x="6400800" y="1905000"/>
            <a:ext cx="990600" cy="228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8" name="Picture 7">
            <a:extLst>
              <a:ext uri="{FF2B5EF4-FFF2-40B4-BE49-F238E27FC236}">
                <a16:creationId xmlns:a16="http://schemas.microsoft.com/office/drawing/2014/main" id="{50AAB015-2A4A-6895-0C24-1EA3229F317A}"/>
              </a:ext>
            </a:extLst>
          </p:cNvPr>
          <p:cNvPicPr>
            <a:picLocks noChangeAspect="1"/>
          </p:cNvPicPr>
          <p:nvPr/>
        </p:nvPicPr>
        <p:blipFill>
          <a:blip r:embed="rId2"/>
          <a:stretch>
            <a:fillRect/>
          </a:stretch>
        </p:blipFill>
        <p:spPr>
          <a:xfrm>
            <a:off x="0" y="990600"/>
            <a:ext cx="9144000" cy="5791200"/>
          </a:xfrm>
          <a:prstGeom prst="rect">
            <a:avLst/>
          </a:prstGeom>
        </p:spPr>
      </p:pic>
    </p:spTree>
    <p:extLst>
      <p:ext uri="{BB962C8B-B14F-4D97-AF65-F5344CB8AC3E}">
        <p14:creationId xmlns:p14="http://schemas.microsoft.com/office/powerpoint/2010/main" val="4010478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F23F60A-0356-1787-2022-3E8632B7A12E}"/>
              </a:ext>
            </a:extLst>
          </p:cNvPr>
          <p:cNvSpPr txBox="1">
            <a:spLocks/>
          </p:cNvSpPr>
          <p:nvPr/>
        </p:nvSpPr>
        <p:spPr>
          <a:xfrm>
            <a:off x="2705099" y="350837"/>
            <a:ext cx="3733800" cy="762000"/>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4000" b="1" dirty="0">
                <a:solidFill>
                  <a:srgbClr val="00B050"/>
                </a:solidFill>
                <a:latin typeface="Times New Roman" panose="02020603050405020304" pitchFamily="18" charset="0"/>
                <a:cs typeface="Times New Roman" panose="02020603050405020304" pitchFamily="18" charset="0"/>
              </a:rPr>
              <a:t>ADMIN LOGIN PAGE</a:t>
            </a:r>
          </a:p>
        </p:txBody>
      </p:sp>
      <p:sp>
        <p:nvSpPr>
          <p:cNvPr id="5" name="Content Placeholder 4">
            <a:extLst>
              <a:ext uri="{FF2B5EF4-FFF2-40B4-BE49-F238E27FC236}">
                <a16:creationId xmlns:a16="http://schemas.microsoft.com/office/drawing/2014/main" id="{CB5ACCEA-6F48-9F94-2C77-CF580C74EC0D}"/>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BEB7462-7736-2B78-7B6E-7408FA341022}"/>
              </a:ext>
            </a:extLst>
          </p:cNvPr>
          <p:cNvPicPr>
            <a:picLocks noChangeAspect="1"/>
          </p:cNvPicPr>
          <p:nvPr/>
        </p:nvPicPr>
        <p:blipFill>
          <a:blip r:embed="rId2"/>
          <a:stretch>
            <a:fillRect/>
          </a:stretch>
        </p:blipFill>
        <p:spPr>
          <a:xfrm>
            <a:off x="252412" y="990600"/>
            <a:ext cx="8639175" cy="5562600"/>
          </a:xfrm>
          <a:prstGeom prst="rect">
            <a:avLst/>
          </a:prstGeom>
        </p:spPr>
      </p:pic>
    </p:spTree>
    <p:extLst>
      <p:ext uri="{BB962C8B-B14F-4D97-AF65-F5344CB8AC3E}">
        <p14:creationId xmlns:p14="http://schemas.microsoft.com/office/powerpoint/2010/main" val="215626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3059117-7273-E281-2259-6ACF3C70D742}"/>
              </a:ext>
            </a:extLst>
          </p:cNvPr>
          <p:cNvSpPr txBox="1">
            <a:spLocks/>
          </p:cNvSpPr>
          <p:nvPr/>
        </p:nvSpPr>
        <p:spPr>
          <a:xfrm>
            <a:off x="2286000" y="228600"/>
            <a:ext cx="5486400" cy="762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EMPLOYER LOGIN PAGE</a:t>
            </a:r>
          </a:p>
        </p:txBody>
      </p:sp>
      <p:pic>
        <p:nvPicPr>
          <p:cNvPr id="5" name="Picture 4">
            <a:extLst>
              <a:ext uri="{FF2B5EF4-FFF2-40B4-BE49-F238E27FC236}">
                <a16:creationId xmlns:a16="http://schemas.microsoft.com/office/drawing/2014/main" id="{A5A7229D-69AB-9115-9E4A-979B874926CD}"/>
              </a:ext>
            </a:extLst>
          </p:cNvPr>
          <p:cNvPicPr>
            <a:picLocks noChangeAspect="1"/>
          </p:cNvPicPr>
          <p:nvPr/>
        </p:nvPicPr>
        <p:blipFill>
          <a:blip r:embed="rId2"/>
          <a:stretch>
            <a:fillRect/>
          </a:stretch>
        </p:blipFill>
        <p:spPr>
          <a:xfrm>
            <a:off x="0" y="866512"/>
            <a:ext cx="9144000" cy="5686688"/>
          </a:xfrm>
          <a:prstGeom prst="rect">
            <a:avLst/>
          </a:prstGeom>
        </p:spPr>
      </p:pic>
    </p:spTree>
    <p:extLst>
      <p:ext uri="{BB962C8B-B14F-4D97-AF65-F5344CB8AC3E}">
        <p14:creationId xmlns:p14="http://schemas.microsoft.com/office/powerpoint/2010/main" val="3064314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3059117-7273-E281-2259-6ACF3C70D742}"/>
              </a:ext>
            </a:extLst>
          </p:cNvPr>
          <p:cNvSpPr txBox="1">
            <a:spLocks/>
          </p:cNvSpPr>
          <p:nvPr/>
        </p:nvSpPr>
        <p:spPr>
          <a:xfrm>
            <a:off x="2057400" y="371675"/>
            <a:ext cx="5486400" cy="762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800" b="1" dirty="0">
                <a:solidFill>
                  <a:srgbClr val="00B050"/>
                </a:solidFill>
                <a:latin typeface="Times New Roman" panose="02020603050405020304" pitchFamily="18" charset="0"/>
                <a:cs typeface="Times New Roman" panose="02020603050405020304" pitchFamily="18" charset="0"/>
              </a:rPr>
              <a:t>EMPLOYER SIGNUP PAGE</a:t>
            </a:r>
          </a:p>
        </p:txBody>
      </p:sp>
      <p:pic>
        <p:nvPicPr>
          <p:cNvPr id="5" name="Picture 4">
            <a:extLst>
              <a:ext uri="{FF2B5EF4-FFF2-40B4-BE49-F238E27FC236}">
                <a16:creationId xmlns:a16="http://schemas.microsoft.com/office/drawing/2014/main" id="{80C74835-2785-8923-AC69-9DF6F0130ED2}"/>
              </a:ext>
            </a:extLst>
          </p:cNvPr>
          <p:cNvPicPr>
            <a:picLocks noChangeAspect="1"/>
          </p:cNvPicPr>
          <p:nvPr/>
        </p:nvPicPr>
        <p:blipFill>
          <a:blip r:embed="rId2"/>
          <a:stretch>
            <a:fillRect/>
          </a:stretch>
        </p:blipFill>
        <p:spPr>
          <a:xfrm>
            <a:off x="-18361" y="1133675"/>
            <a:ext cx="9144000" cy="5724325"/>
          </a:xfrm>
          <a:prstGeom prst="rect">
            <a:avLst/>
          </a:prstGeom>
        </p:spPr>
      </p:pic>
    </p:spTree>
    <p:extLst>
      <p:ext uri="{BB962C8B-B14F-4D97-AF65-F5344CB8AC3E}">
        <p14:creationId xmlns:p14="http://schemas.microsoft.com/office/powerpoint/2010/main" val="471473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2209800" y="304800"/>
            <a:ext cx="480060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FREELANCER LOGIN PAGE </a:t>
            </a:r>
          </a:p>
        </p:txBody>
      </p:sp>
      <p:pic>
        <p:nvPicPr>
          <p:cNvPr id="5" name="Picture 4">
            <a:extLst>
              <a:ext uri="{FF2B5EF4-FFF2-40B4-BE49-F238E27FC236}">
                <a16:creationId xmlns:a16="http://schemas.microsoft.com/office/drawing/2014/main" id="{3499532C-FD78-3C3D-64D4-37A4FB4D502E}"/>
              </a:ext>
            </a:extLst>
          </p:cNvPr>
          <p:cNvPicPr>
            <a:picLocks noChangeAspect="1"/>
          </p:cNvPicPr>
          <p:nvPr/>
        </p:nvPicPr>
        <p:blipFill>
          <a:blip r:embed="rId2"/>
          <a:stretch>
            <a:fillRect/>
          </a:stretch>
        </p:blipFill>
        <p:spPr>
          <a:xfrm>
            <a:off x="0" y="1082210"/>
            <a:ext cx="9144000" cy="5775789"/>
          </a:xfrm>
          <a:prstGeom prst="rect">
            <a:avLst/>
          </a:prstGeom>
        </p:spPr>
      </p:pic>
    </p:spTree>
    <p:extLst>
      <p:ext uri="{BB962C8B-B14F-4D97-AF65-F5344CB8AC3E}">
        <p14:creationId xmlns:p14="http://schemas.microsoft.com/office/powerpoint/2010/main" val="1396087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1981200" y="243155"/>
            <a:ext cx="5419725"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FREELANCER SIGNUP PAGE </a:t>
            </a:r>
          </a:p>
        </p:txBody>
      </p:sp>
      <p:pic>
        <p:nvPicPr>
          <p:cNvPr id="5" name="Picture 4">
            <a:extLst>
              <a:ext uri="{FF2B5EF4-FFF2-40B4-BE49-F238E27FC236}">
                <a16:creationId xmlns:a16="http://schemas.microsoft.com/office/drawing/2014/main" id="{2CA608D5-0852-C582-3453-2BD6E83260C2}"/>
              </a:ext>
            </a:extLst>
          </p:cNvPr>
          <p:cNvPicPr>
            <a:picLocks noChangeAspect="1"/>
          </p:cNvPicPr>
          <p:nvPr/>
        </p:nvPicPr>
        <p:blipFill>
          <a:blip r:embed="rId2"/>
          <a:stretch>
            <a:fillRect/>
          </a:stretch>
        </p:blipFill>
        <p:spPr>
          <a:xfrm>
            <a:off x="-76200" y="990600"/>
            <a:ext cx="9144000" cy="5791200"/>
          </a:xfrm>
          <a:prstGeom prst="rect">
            <a:avLst/>
          </a:prstGeom>
        </p:spPr>
      </p:pic>
    </p:spTree>
    <p:extLst>
      <p:ext uri="{BB962C8B-B14F-4D97-AF65-F5344CB8AC3E}">
        <p14:creationId xmlns:p14="http://schemas.microsoft.com/office/powerpoint/2010/main" val="2860337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2428875" y="304800"/>
            <a:ext cx="4286250" cy="762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EMPLOYER VERIFICATION  </a:t>
            </a:r>
          </a:p>
        </p:txBody>
      </p:sp>
      <p:pic>
        <p:nvPicPr>
          <p:cNvPr id="5" name="Picture 4">
            <a:extLst>
              <a:ext uri="{FF2B5EF4-FFF2-40B4-BE49-F238E27FC236}">
                <a16:creationId xmlns:a16="http://schemas.microsoft.com/office/drawing/2014/main" id="{443E6286-C157-69B9-0DA9-F2FCFBB52883}"/>
              </a:ext>
            </a:extLst>
          </p:cNvPr>
          <p:cNvPicPr>
            <a:picLocks noChangeAspect="1"/>
          </p:cNvPicPr>
          <p:nvPr/>
        </p:nvPicPr>
        <p:blipFill>
          <a:blip r:embed="rId2"/>
          <a:stretch>
            <a:fillRect/>
          </a:stretch>
        </p:blipFill>
        <p:spPr>
          <a:xfrm>
            <a:off x="0" y="1066800"/>
            <a:ext cx="9144000" cy="5624839"/>
          </a:xfrm>
          <a:prstGeom prst="rect">
            <a:avLst/>
          </a:prstGeom>
        </p:spPr>
      </p:pic>
    </p:spTree>
    <p:extLst>
      <p:ext uri="{BB962C8B-B14F-4D97-AF65-F5344CB8AC3E}">
        <p14:creationId xmlns:p14="http://schemas.microsoft.com/office/powerpoint/2010/main" val="3022948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2590800" y="313362"/>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FREELANCER DETAILS </a:t>
            </a:r>
          </a:p>
        </p:txBody>
      </p:sp>
      <p:pic>
        <p:nvPicPr>
          <p:cNvPr id="5" name="Picture 4">
            <a:extLst>
              <a:ext uri="{FF2B5EF4-FFF2-40B4-BE49-F238E27FC236}">
                <a16:creationId xmlns:a16="http://schemas.microsoft.com/office/drawing/2014/main" id="{C67D1EAD-A4BC-C7C6-1051-456611E00F0F}"/>
              </a:ext>
            </a:extLst>
          </p:cNvPr>
          <p:cNvPicPr>
            <a:picLocks noChangeAspect="1"/>
          </p:cNvPicPr>
          <p:nvPr/>
        </p:nvPicPr>
        <p:blipFill>
          <a:blip r:embed="rId2"/>
          <a:stretch>
            <a:fillRect/>
          </a:stretch>
        </p:blipFill>
        <p:spPr>
          <a:xfrm>
            <a:off x="0" y="1066800"/>
            <a:ext cx="9144000" cy="5791200"/>
          </a:xfrm>
          <a:prstGeom prst="rect">
            <a:avLst/>
          </a:prstGeom>
        </p:spPr>
      </p:pic>
    </p:spTree>
    <p:extLst>
      <p:ext uri="{BB962C8B-B14F-4D97-AF65-F5344CB8AC3E}">
        <p14:creationId xmlns:p14="http://schemas.microsoft.com/office/powerpoint/2010/main" val="320999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98A8D-3DBC-78FB-4E90-6F9FBE8244E8}"/>
              </a:ext>
            </a:extLst>
          </p:cNvPr>
          <p:cNvSpPr/>
          <p:nvPr/>
        </p:nvSpPr>
        <p:spPr>
          <a:xfrm>
            <a:off x="434308" y="3105834"/>
            <a:ext cx="8458534" cy="584775"/>
          </a:xfrm>
          <a:prstGeom prst="rect">
            <a:avLst/>
          </a:prstGeom>
          <a:noFill/>
        </p:spPr>
        <p:txBody>
          <a:bodyPr wrap="non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DISADVANTAGES  OF  EXISTING  SYSTEM</a:t>
            </a:r>
            <a:endParaRPr lang="en-IN"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246066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3124200" y="457200"/>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POST A PROJECT </a:t>
            </a:r>
          </a:p>
        </p:txBody>
      </p:sp>
      <p:pic>
        <p:nvPicPr>
          <p:cNvPr id="5" name="Picture 4">
            <a:extLst>
              <a:ext uri="{FF2B5EF4-FFF2-40B4-BE49-F238E27FC236}">
                <a16:creationId xmlns:a16="http://schemas.microsoft.com/office/drawing/2014/main" id="{EE9EA83D-03FE-3A18-0EA7-269EC2BAD15D}"/>
              </a:ext>
            </a:extLst>
          </p:cNvPr>
          <p:cNvPicPr>
            <a:picLocks noChangeAspect="1"/>
          </p:cNvPicPr>
          <p:nvPr/>
        </p:nvPicPr>
        <p:blipFill>
          <a:blip r:embed="rId2"/>
          <a:stretch>
            <a:fillRect/>
          </a:stretch>
        </p:blipFill>
        <p:spPr>
          <a:xfrm>
            <a:off x="0" y="1219200"/>
            <a:ext cx="9144000" cy="5638800"/>
          </a:xfrm>
          <a:prstGeom prst="rect">
            <a:avLst/>
          </a:prstGeom>
        </p:spPr>
      </p:pic>
    </p:spTree>
    <p:extLst>
      <p:ext uri="{BB962C8B-B14F-4D97-AF65-F5344CB8AC3E}">
        <p14:creationId xmlns:p14="http://schemas.microsoft.com/office/powerpoint/2010/main" val="1211432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2446318" y="354458"/>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EMPLOYER DASHBOARD</a:t>
            </a:r>
          </a:p>
        </p:txBody>
      </p:sp>
      <p:pic>
        <p:nvPicPr>
          <p:cNvPr id="5" name="Picture 4">
            <a:extLst>
              <a:ext uri="{FF2B5EF4-FFF2-40B4-BE49-F238E27FC236}">
                <a16:creationId xmlns:a16="http://schemas.microsoft.com/office/drawing/2014/main" id="{8EB295C2-2500-C565-A4A0-1544FCB1D9B7}"/>
              </a:ext>
            </a:extLst>
          </p:cNvPr>
          <p:cNvPicPr>
            <a:picLocks noChangeAspect="1"/>
          </p:cNvPicPr>
          <p:nvPr/>
        </p:nvPicPr>
        <p:blipFill>
          <a:blip r:embed="rId2"/>
          <a:stretch>
            <a:fillRect/>
          </a:stretch>
        </p:blipFill>
        <p:spPr>
          <a:xfrm>
            <a:off x="17443" y="1143000"/>
            <a:ext cx="9144000" cy="5562600"/>
          </a:xfrm>
          <a:prstGeom prst="rect">
            <a:avLst/>
          </a:prstGeom>
        </p:spPr>
      </p:pic>
    </p:spTree>
    <p:extLst>
      <p:ext uri="{BB962C8B-B14F-4D97-AF65-F5344CB8AC3E}">
        <p14:creationId xmlns:p14="http://schemas.microsoft.com/office/powerpoint/2010/main" val="112245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2895600" y="424665"/>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700" b="1" dirty="0">
                <a:solidFill>
                  <a:srgbClr val="00B050"/>
                </a:solidFill>
                <a:latin typeface="Times New Roman" panose="02020603050405020304" pitchFamily="18" charset="0"/>
                <a:cs typeface="Times New Roman" panose="02020603050405020304" pitchFamily="18" charset="0"/>
              </a:rPr>
              <a:t>P</a:t>
            </a:r>
            <a:r>
              <a:rPr lang="en-IN" sz="2700" b="1" dirty="0">
                <a:solidFill>
                  <a:srgbClr val="00B050"/>
                </a:solidFill>
                <a:latin typeface="Times New Roman" panose="02020603050405020304" pitchFamily="18" charset="0"/>
                <a:cs typeface="Times New Roman" panose="02020603050405020304" pitchFamily="18" charset="0"/>
              </a:rPr>
              <a:t>ROJECT BIDS</a:t>
            </a:r>
          </a:p>
        </p:txBody>
      </p:sp>
      <p:pic>
        <p:nvPicPr>
          <p:cNvPr id="5" name="Picture 4">
            <a:extLst>
              <a:ext uri="{FF2B5EF4-FFF2-40B4-BE49-F238E27FC236}">
                <a16:creationId xmlns:a16="http://schemas.microsoft.com/office/drawing/2014/main" id="{C7239014-1DFD-307F-8CEA-64E0F98F3A51}"/>
              </a:ext>
            </a:extLst>
          </p:cNvPr>
          <p:cNvPicPr>
            <a:picLocks noChangeAspect="1"/>
          </p:cNvPicPr>
          <p:nvPr/>
        </p:nvPicPr>
        <p:blipFill>
          <a:blip r:embed="rId2"/>
          <a:stretch>
            <a:fillRect/>
          </a:stretch>
        </p:blipFill>
        <p:spPr>
          <a:xfrm>
            <a:off x="0" y="1219200"/>
            <a:ext cx="9144000" cy="5562600"/>
          </a:xfrm>
          <a:prstGeom prst="rect">
            <a:avLst/>
          </a:prstGeom>
        </p:spPr>
      </p:pic>
    </p:spTree>
    <p:extLst>
      <p:ext uri="{BB962C8B-B14F-4D97-AF65-F5344CB8AC3E}">
        <p14:creationId xmlns:p14="http://schemas.microsoft.com/office/powerpoint/2010/main" val="996747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1785937" y="385879"/>
            <a:ext cx="5572126" cy="762000"/>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4000" b="1" dirty="0">
                <a:solidFill>
                  <a:srgbClr val="00B050"/>
                </a:solidFill>
                <a:latin typeface="Times New Roman" panose="02020603050405020304" pitchFamily="18" charset="0"/>
                <a:cs typeface="Times New Roman" panose="02020603050405020304" pitchFamily="18" charset="0"/>
              </a:rPr>
              <a:t>EMPLOYER PROJECT REQUEST </a:t>
            </a:r>
          </a:p>
        </p:txBody>
      </p:sp>
      <p:pic>
        <p:nvPicPr>
          <p:cNvPr id="5" name="Picture 4">
            <a:extLst>
              <a:ext uri="{FF2B5EF4-FFF2-40B4-BE49-F238E27FC236}">
                <a16:creationId xmlns:a16="http://schemas.microsoft.com/office/drawing/2014/main" id="{9CB2F5CD-28C3-C953-FB18-3FF77C6C3B5B}"/>
              </a:ext>
            </a:extLst>
          </p:cNvPr>
          <p:cNvPicPr>
            <a:picLocks noChangeAspect="1"/>
          </p:cNvPicPr>
          <p:nvPr/>
        </p:nvPicPr>
        <p:blipFill>
          <a:blip r:embed="rId2"/>
          <a:stretch>
            <a:fillRect/>
          </a:stretch>
        </p:blipFill>
        <p:spPr>
          <a:xfrm>
            <a:off x="0" y="1126475"/>
            <a:ext cx="9144000" cy="5562600"/>
          </a:xfrm>
          <a:prstGeom prst="rect">
            <a:avLst/>
          </a:prstGeom>
        </p:spPr>
      </p:pic>
    </p:spTree>
    <p:extLst>
      <p:ext uri="{BB962C8B-B14F-4D97-AF65-F5344CB8AC3E}">
        <p14:creationId xmlns:p14="http://schemas.microsoft.com/office/powerpoint/2010/main" val="3561976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0" y="1066800"/>
            <a:ext cx="9144000" cy="5682867"/>
          </a:xfrm>
          <a:prstGeom prst="rect">
            <a:avLst/>
          </a:prstGeom>
          <a:noFill/>
          <a:ln>
            <a:noFill/>
          </a:ln>
        </p:spPr>
      </p:pic>
      <p:sp>
        <p:nvSpPr>
          <p:cNvPr id="3" name="Title 2">
            <a:extLst>
              <a:ext uri="{FF2B5EF4-FFF2-40B4-BE49-F238E27FC236}">
                <a16:creationId xmlns:a16="http://schemas.microsoft.com/office/drawing/2014/main" id="{F355612A-92E4-EC9B-3E4F-CC91B6CED4E2}"/>
              </a:ext>
            </a:extLst>
          </p:cNvPr>
          <p:cNvSpPr txBox="1">
            <a:spLocks/>
          </p:cNvSpPr>
          <p:nvPr/>
        </p:nvSpPr>
        <p:spPr>
          <a:xfrm>
            <a:off x="2514600" y="292813"/>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EMPLOYER FEEDBACK  </a:t>
            </a:r>
          </a:p>
        </p:txBody>
      </p:sp>
    </p:spTree>
    <p:extLst>
      <p:ext uri="{BB962C8B-B14F-4D97-AF65-F5344CB8AC3E}">
        <p14:creationId xmlns:p14="http://schemas.microsoft.com/office/powerpoint/2010/main" val="647297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2286000" y="408773"/>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FREELANCER PROJECT</a:t>
            </a:r>
          </a:p>
        </p:txBody>
      </p:sp>
      <p:pic>
        <p:nvPicPr>
          <p:cNvPr id="5" name="Picture 4">
            <a:extLst>
              <a:ext uri="{FF2B5EF4-FFF2-40B4-BE49-F238E27FC236}">
                <a16:creationId xmlns:a16="http://schemas.microsoft.com/office/drawing/2014/main" id="{594C2932-0353-3CDB-1190-54763C843B55}"/>
              </a:ext>
            </a:extLst>
          </p:cNvPr>
          <p:cNvPicPr>
            <a:picLocks noChangeAspect="1"/>
          </p:cNvPicPr>
          <p:nvPr/>
        </p:nvPicPr>
        <p:blipFill>
          <a:blip r:embed="rId2"/>
          <a:stretch>
            <a:fillRect/>
          </a:stretch>
        </p:blipFill>
        <p:spPr>
          <a:xfrm>
            <a:off x="0" y="1170773"/>
            <a:ext cx="9144000" cy="5611027"/>
          </a:xfrm>
          <a:prstGeom prst="rect">
            <a:avLst/>
          </a:prstGeom>
        </p:spPr>
      </p:pic>
    </p:spTree>
    <p:extLst>
      <p:ext uri="{BB962C8B-B14F-4D97-AF65-F5344CB8AC3E}">
        <p14:creationId xmlns:p14="http://schemas.microsoft.com/office/powerpoint/2010/main" val="65757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2428875" y="304800"/>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AVAILABLE PROJECTS </a:t>
            </a:r>
          </a:p>
        </p:txBody>
      </p:sp>
      <p:pic>
        <p:nvPicPr>
          <p:cNvPr id="5" name="Picture 4">
            <a:extLst>
              <a:ext uri="{FF2B5EF4-FFF2-40B4-BE49-F238E27FC236}">
                <a16:creationId xmlns:a16="http://schemas.microsoft.com/office/drawing/2014/main" id="{3019CA47-1E87-47FB-5914-A194552B2D28}"/>
              </a:ext>
            </a:extLst>
          </p:cNvPr>
          <p:cNvPicPr>
            <a:picLocks noChangeAspect="1"/>
          </p:cNvPicPr>
          <p:nvPr/>
        </p:nvPicPr>
        <p:blipFill>
          <a:blip r:embed="rId2"/>
          <a:stretch>
            <a:fillRect/>
          </a:stretch>
        </p:blipFill>
        <p:spPr>
          <a:xfrm>
            <a:off x="0" y="1066800"/>
            <a:ext cx="9144000" cy="5638800"/>
          </a:xfrm>
          <a:prstGeom prst="rect">
            <a:avLst/>
          </a:prstGeom>
        </p:spPr>
      </p:pic>
    </p:spTree>
    <p:extLst>
      <p:ext uri="{BB962C8B-B14F-4D97-AF65-F5344CB8AC3E}">
        <p14:creationId xmlns:p14="http://schemas.microsoft.com/office/powerpoint/2010/main" val="10762445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114300" y="1219200"/>
            <a:ext cx="8915400" cy="5257800"/>
          </a:xfrm>
          <a:prstGeom prst="rect">
            <a:avLst/>
          </a:prstGeom>
          <a:noFill/>
          <a:ln>
            <a:noFill/>
          </a:ln>
        </p:spPr>
      </p:pic>
      <p:sp>
        <p:nvSpPr>
          <p:cNvPr id="3" name="Title 2">
            <a:extLst>
              <a:ext uri="{FF2B5EF4-FFF2-40B4-BE49-F238E27FC236}">
                <a16:creationId xmlns:a16="http://schemas.microsoft.com/office/drawing/2014/main" id="{F355612A-92E4-EC9B-3E4F-CC91B6CED4E2}"/>
              </a:ext>
            </a:extLst>
          </p:cNvPr>
          <p:cNvSpPr txBox="1">
            <a:spLocks/>
          </p:cNvSpPr>
          <p:nvPr/>
        </p:nvSpPr>
        <p:spPr>
          <a:xfrm>
            <a:off x="2971800" y="457200"/>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200" b="1" dirty="0">
                <a:solidFill>
                  <a:srgbClr val="00B050"/>
                </a:solidFill>
                <a:latin typeface="Times New Roman" panose="02020603050405020304" pitchFamily="18" charset="0"/>
                <a:cs typeface="Times New Roman" panose="02020603050405020304" pitchFamily="18" charset="0"/>
              </a:rPr>
              <a:t>VIEW PROFILE </a:t>
            </a:r>
          </a:p>
        </p:txBody>
      </p:sp>
    </p:spTree>
    <p:extLst>
      <p:ext uri="{BB962C8B-B14F-4D97-AF65-F5344CB8AC3E}">
        <p14:creationId xmlns:p14="http://schemas.microsoft.com/office/powerpoint/2010/main" val="3598862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304800" y="1143000"/>
            <a:ext cx="8610600" cy="5410200"/>
          </a:xfrm>
          <a:prstGeom prst="rect">
            <a:avLst/>
          </a:prstGeom>
          <a:noFill/>
          <a:ln>
            <a:noFill/>
          </a:ln>
        </p:spPr>
      </p:pic>
      <p:sp>
        <p:nvSpPr>
          <p:cNvPr id="3" name="Title 2">
            <a:extLst>
              <a:ext uri="{FF2B5EF4-FFF2-40B4-BE49-F238E27FC236}">
                <a16:creationId xmlns:a16="http://schemas.microsoft.com/office/drawing/2014/main" id="{F355612A-92E4-EC9B-3E4F-CC91B6CED4E2}"/>
              </a:ext>
            </a:extLst>
          </p:cNvPr>
          <p:cNvSpPr txBox="1">
            <a:spLocks/>
          </p:cNvSpPr>
          <p:nvPr/>
        </p:nvSpPr>
        <p:spPr>
          <a:xfrm>
            <a:off x="2466975" y="381000"/>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200" b="1" dirty="0">
                <a:solidFill>
                  <a:srgbClr val="00B050"/>
                </a:solidFill>
                <a:latin typeface="Times New Roman" panose="02020603050405020304" pitchFamily="18" charset="0"/>
                <a:cs typeface="Times New Roman" panose="02020603050405020304" pitchFamily="18" charset="0"/>
              </a:rPr>
              <a:t>PROFILE DELETION </a:t>
            </a:r>
          </a:p>
        </p:txBody>
      </p:sp>
    </p:spTree>
    <p:extLst>
      <p:ext uri="{BB962C8B-B14F-4D97-AF65-F5344CB8AC3E}">
        <p14:creationId xmlns:p14="http://schemas.microsoft.com/office/powerpoint/2010/main" val="3613986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152400" y="914400"/>
            <a:ext cx="8763000" cy="5410200"/>
          </a:xfrm>
          <a:prstGeom prst="rect">
            <a:avLst/>
          </a:prstGeom>
          <a:noFill/>
          <a:ln>
            <a:noFill/>
          </a:ln>
        </p:spPr>
      </p:pic>
      <p:sp>
        <p:nvSpPr>
          <p:cNvPr id="3" name="Title 2">
            <a:extLst>
              <a:ext uri="{FF2B5EF4-FFF2-40B4-BE49-F238E27FC236}">
                <a16:creationId xmlns:a16="http://schemas.microsoft.com/office/drawing/2014/main" id="{F355612A-92E4-EC9B-3E4F-CC91B6CED4E2}"/>
              </a:ext>
            </a:extLst>
          </p:cNvPr>
          <p:cNvSpPr txBox="1">
            <a:spLocks/>
          </p:cNvSpPr>
          <p:nvPr/>
        </p:nvSpPr>
        <p:spPr>
          <a:xfrm>
            <a:off x="2743200" y="304800"/>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PROFILE DELETION </a:t>
            </a:r>
          </a:p>
        </p:txBody>
      </p:sp>
    </p:spTree>
    <p:extLst>
      <p:ext uri="{BB962C8B-B14F-4D97-AF65-F5344CB8AC3E}">
        <p14:creationId xmlns:p14="http://schemas.microsoft.com/office/powerpoint/2010/main" val="116725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Content Placeholder 2"/>
          <p:cNvSpPr>
            <a:spLocks noGrp="1"/>
          </p:cNvSpPr>
          <p:nvPr>
            <p:ph idx="1"/>
          </p:nvPr>
        </p:nvSpPr>
        <p:spPr>
          <a:xfrm>
            <a:off x="228600" y="228600"/>
            <a:ext cx="8534400" cy="6019800"/>
          </a:xfrm>
        </p:spPr>
        <p:txBody>
          <a:bodyPr>
            <a:noAutofit/>
          </a:bodyPr>
          <a:lstStyle/>
          <a:p>
            <a:pPr algn="just">
              <a:lnSpc>
                <a:spcPct val="150000"/>
              </a:lnSpc>
              <a:spcAft>
                <a:spcPts val="800"/>
              </a:spcAft>
              <a:buSzPts val="1000"/>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Platforms offer generic solutions, making it hard to tailor features to specific user needs.</a:t>
            </a:r>
            <a:r>
              <a:rPr lang="en-IN" sz="2000" dirty="0">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Times New Roman" panose="02020603050405020304" pitchFamily="18" charset="0"/>
                <a:ea typeface="Calibri" panose="020F0502020204030204" pitchFamily="34" charset="0"/>
                <a:cs typeface="Arial" panose="020B0604020202020204" pitchFamily="34" charset="0"/>
              </a:rPr>
              <a:t>Skill-matching algorithms may not accurately align freelancers with project requirements.</a:t>
            </a:r>
            <a:r>
              <a:rPr lang="en-IN" sz="2000" dirty="0">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Times New Roman" panose="02020603050405020304" pitchFamily="18" charset="0"/>
                <a:ea typeface="Calibri" panose="020F0502020204030204" pitchFamily="34" charset="0"/>
                <a:cs typeface="Arial" panose="020B0604020202020204" pitchFamily="34" charset="0"/>
              </a:rPr>
              <a:t>Evaluating multiple proposals is cumbersome without advanced comparison tools.</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buSzPts val="1000"/>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Vulnerabilities in data security and privacy can expose sensitive information. Limited communication features may hinder effective project discussions.</a:t>
            </a:r>
            <a:r>
              <a:rPr lang="en-IN" sz="2000" dirty="0">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Times New Roman" panose="02020603050405020304" pitchFamily="18" charset="0"/>
                <a:ea typeface="Calibri" panose="020F0502020204030204" pitchFamily="34" charset="0"/>
                <a:cs typeface="Arial" panose="020B0604020202020204" pitchFamily="34" charset="0"/>
              </a:rPr>
              <a:t>Difficulties in automating payments and managing contracts can cause transaction issues.</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buSzPts val="1000"/>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Basic analytics restrict insights into project performance and user engagement.</a:t>
            </a:r>
            <a:r>
              <a:rPr lang="en-IN" sz="2000" dirty="0">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Times New Roman" panose="02020603050405020304" pitchFamily="18" charset="0"/>
                <a:ea typeface="Calibri" panose="020F0502020204030204" pitchFamily="34" charset="0"/>
                <a:cs typeface="Arial" panose="020B0604020202020204" pitchFamily="34" charset="0"/>
              </a:rPr>
              <a:t>Lack of effective mechanisms can leave conflicts unresolved. Excessive or poorly managed notifications can lead to missed updates or user fatigue.</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buSzPts val="1000"/>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Outdated interfaces and performance problems can detract from overall user satisfaction. </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0"/>
              </a:spcBef>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7498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5612A-92E4-EC9B-3E4F-CC91B6CED4E2}"/>
              </a:ext>
            </a:extLst>
          </p:cNvPr>
          <p:cNvSpPr txBox="1">
            <a:spLocks/>
          </p:cNvSpPr>
          <p:nvPr/>
        </p:nvSpPr>
        <p:spPr>
          <a:xfrm>
            <a:off x="1828800" y="381000"/>
            <a:ext cx="6096000" cy="762000"/>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4000" b="1" dirty="0">
                <a:solidFill>
                  <a:srgbClr val="00B050"/>
                </a:solidFill>
                <a:latin typeface="Times New Roman" panose="02020603050405020304" pitchFamily="18" charset="0"/>
                <a:cs typeface="Times New Roman" panose="02020603050405020304" pitchFamily="18" charset="0"/>
              </a:rPr>
              <a:t>FREELANCER PROJECT </a:t>
            </a:r>
            <a:r>
              <a:rPr lang="en-US" sz="4000" b="1" dirty="0">
                <a:solidFill>
                  <a:srgbClr val="00B050"/>
                </a:solidFill>
                <a:latin typeface="Times New Roman" panose="02020603050405020304" pitchFamily="18" charset="0"/>
                <a:cs typeface="Times New Roman" panose="02020603050405020304" pitchFamily="18" charset="0"/>
              </a:rPr>
              <a:t>REQUEST</a:t>
            </a:r>
            <a:r>
              <a:rPr lang="en-IN" sz="4000" b="1" dirty="0">
                <a:solidFill>
                  <a:srgbClr val="00B050"/>
                </a:solidFill>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3AE1630F-31F9-EB22-1EDF-4882B6F46CDC}"/>
              </a:ext>
            </a:extLst>
          </p:cNvPr>
          <p:cNvPicPr>
            <a:picLocks noChangeAspect="1"/>
          </p:cNvPicPr>
          <p:nvPr/>
        </p:nvPicPr>
        <p:blipFill>
          <a:blip r:embed="rId2"/>
          <a:stretch>
            <a:fillRect/>
          </a:stretch>
        </p:blipFill>
        <p:spPr>
          <a:xfrm>
            <a:off x="0" y="983406"/>
            <a:ext cx="9144000" cy="5874593"/>
          </a:xfrm>
          <a:prstGeom prst="rect">
            <a:avLst/>
          </a:prstGeom>
        </p:spPr>
      </p:pic>
    </p:spTree>
    <p:extLst>
      <p:ext uri="{BB962C8B-B14F-4D97-AF65-F5344CB8AC3E}">
        <p14:creationId xmlns:p14="http://schemas.microsoft.com/office/powerpoint/2010/main" val="4122885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22952" y="1123952"/>
            <a:ext cx="9121048" cy="5734048"/>
          </a:xfrm>
          <a:prstGeom prst="rect">
            <a:avLst/>
          </a:prstGeom>
          <a:noFill/>
          <a:ln>
            <a:noFill/>
          </a:ln>
        </p:spPr>
      </p:pic>
      <p:sp>
        <p:nvSpPr>
          <p:cNvPr id="3" name="Title 2">
            <a:extLst>
              <a:ext uri="{FF2B5EF4-FFF2-40B4-BE49-F238E27FC236}">
                <a16:creationId xmlns:a16="http://schemas.microsoft.com/office/drawing/2014/main" id="{F355612A-92E4-EC9B-3E4F-CC91B6CED4E2}"/>
              </a:ext>
            </a:extLst>
          </p:cNvPr>
          <p:cNvSpPr txBox="1">
            <a:spLocks/>
          </p:cNvSpPr>
          <p:nvPr/>
        </p:nvSpPr>
        <p:spPr>
          <a:xfrm>
            <a:off x="2743200" y="361952"/>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MEETING ROOM PAGE </a:t>
            </a:r>
          </a:p>
        </p:txBody>
      </p:sp>
    </p:spTree>
    <p:extLst>
      <p:ext uri="{BB962C8B-B14F-4D97-AF65-F5344CB8AC3E}">
        <p14:creationId xmlns:p14="http://schemas.microsoft.com/office/powerpoint/2010/main" val="508234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76200" y="1373098"/>
            <a:ext cx="9067800" cy="5332502"/>
          </a:xfrm>
          <a:prstGeom prst="rect">
            <a:avLst/>
          </a:prstGeom>
          <a:noFill/>
          <a:ln>
            <a:noFill/>
          </a:ln>
        </p:spPr>
      </p:pic>
      <p:sp>
        <p:nvSpPr>
          <p:cNvPr id="3" name="Title 2">
            <a:extLst>
              <a:ext uri="{FF2B5EF4-FFF2-40B4-BE49-F238E27FC236}">
                <a16:creationId xmlns:a16="http://schemas.microsoft.com/office/drawing/2014/main" id="{F355612A-92E4-EC9B-3E4F-CC91B6CED4E2}"/>
              </a:ext>
            </a:extLst>
          </p:cNvPr>
          <p:cNvSpPr txBox="1">
            <a:spLocks/>
          </p:cNvSpPr>
          <p:nvPr/>
        </p:nvSpPr>
        <p:spPr>
          <a:xfrm>
            <a:off x="2428875" y="457200"/>
            <a:ext cx="4286250" cy="762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FREELANCER FEEDBACK </a:t>
            </a:r>
          </a:p>
        </p:txBody>
      </p:sp>
    </p:spTree>
    <p:extLst>
      <p:ext uri="{BB962C8B-B14F-4D97-AF65-F5344CB8AC3E}">
        <p14:creationId xmlns:p14="http://schemas.microsoft.com/office/powerpoint/2010/main" val="927844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38100" y="1219200"/>
            <a:ext cx="9067800" cy="5200650"/>
          </a:xfrm>
          <a:prstGeom prst="rect">
            <a:avLst/>
          </a:prstGeom>
          <a:noFill/>
          <a:ln>
            <a:noFill/>
          </a:ln>
        </p:spPr>
      </p:pic>
      <p:sp>
        <p:nvSpPr>
          <p:cNvPr id="3" name="Title 2">
            <a:extLst>
              <a:ext uri="{FF2B5EF4-FFF2-40B4-BE49-F238E27FC236}">
                <a16:creationId xmlns:a16="http://schemas.microsoft.com/office/drawing/2014/main" id="{F355612A-92E4-EC9B-3E4F-CC91B6CED4E2}"/>
              </a:ext>
            </a:extLst>
          </p:cNvPr>
          <p:cNvSpPr txBox="1">
            <a:spLocks/>
          </p:cNvSpPr>
          <p:nvPr/>
        </p:nvSpPr>
        <p:spPr>
          <a:xfrm>
            <a:off x="2362200" y="457200"/>
            <a:ext cx="472440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700" b="1" dirty="0">
                <a:solidFill>
                  <a:srgbClr val="00B050"/>
                </a:solidFill>
                <a:latin typeface="Times New Roman" panose="02020603050405020304" pitchFamily="18" charset="0"/>
                <a:cs typeface="Times New Roman" panose="02020603050405020304" pitchFamily="18" charset="0"/>
              </a:rPr>
              <a:t>VIDEO </a:t>
            </a:r>
            <a:r>
              <a:rPr lang="en-US" sz="2700" b="1" dirty="0">
                <a:solidFill>
                  <a:srgbClr val="00B050"/>
                </a:solidFill>
                <a:latin typeface="Times New Roman" panose="02020603050405020304" pitchFamily="18" charset="0"/>
                <a:cs typeface="Times New Roman" panose="02020603050405020304" pitchFamily="18" charset="0"/>
              </a:rPr>
              <a:t>CONFERENCE</a:t>
            </a:r>
            <a:r>
              <a:rPr lang="en-IN" sz="2700" b="1" dirty="0">
                <a:solidFill>
                  <a:srgbClr val="00B050"/>
                </a:solidFill>
                <a:latin typeface="Times New Roman" panose="02020603050405020304" pitchFamily="18" charset="0"/>
                <a:cs typeface="Times New Roman" panose="02020603050405020304" pitchFamily="18" charset="0"/>
              </a:rPr>
              <a:t> PAGE </a:t>
            </a:r>
          </a:p>
        </p:txBody>
      </p:sp>
    </p:spTree>
    <p:extLst>
      <p:ext uri="{BB962C8B-B14F-4D97-AF65-F5344CB8AC3E}">
        <p14:creationId xmlns:p14="http://schemas.microsoft.com/office/powerpoint/2010/main" val="3774819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152400" y="1088146"/>
            <a:ext cx="8915400" cy="5541253"/>
          </a:xfrm>
          <a:prstGeom prst="rect">
            <a:avLst/>
          </a:prstGeom>
          <a:noFill/>
          <a:ln>
            <a:noFill/>
          </a:ln>
        </p:spPr>
      </p:pic>
      <p:sp>
        <p:nvSpPr>
          <p:cNvPr id="3" name="Title 2">
            <a:extLst>
              <a:ext uri="{FF2B5EF4-FFF2-40B4-BE49-F238E27FC236}">
                <a16:creationId xmlns:a16="http://schemas.microsoft.com/office/drawing/2014/main" id="{F355612A-92E4-EC9B-3E4F-CC91B6CED4E2}"/>
              </a:ext>
            </a:extLst>
          </p:cNvPr>
          <p:cNvSpPr txBox="1">
            <a:spLocks/>
          </p:cNvSpPr>
          <p:nvPr/>
        </p:nvSpPr>
        <p:spPr>
          <a:xfrm>
            <a:off x="2743200" y="294409"/>
            <a:ext cx="4286250" cy="762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700" b="1" dirty="0">
                <a:solidFill>
                  <a:srgbClr val="00B050"/>
                </a:solidFill>
                <a:latin typeface="Times New Roman" panose="02020603050405020304" pitchFamily="18" charset="0"/>
                <a:cs typeface="Times New Roman" panose="02020603050405020304" pitchFamily="18" charset="0"/>
              </a:rPr>
              <a:t>INCENTIVES PAGE </a:t>
            </a:r>
            <a:r>
              <a:rPr lang="en-IN" sz="4000" b="1" dirty="0">
                <a:solidFill>
                  <a:srgbClr val="00B05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767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D6F7F5-EC62-7AEE-034B-251972847BB6}"/>
              </a:ext>
            </a:extLst>
          </p:cNvPr>
          <p:cNvSpPr/>
          <p:nvPr/>
        </p:nvSpPr>
        <p:spPr>
          <a:xfrm>
            <a:off x="2414869" y="2967335"/>
            <a:ext cx="4314259" cy="769441"/>
          </a:xfrm>
          <a:prstGeom prst="rect">
            <a:avLst/>
          </a:prstGeom>
          <a:noFill/>
        </p:spPr>
        <p:txBody>
          <a:bodyPr wrap="none" lIns="91440" tIns="45720" rIns="91440" bIns="45720">
            <a:spAutoFit/>
          </a:bodyPr>
          <a:lstStyle/>
          <a:p>
            <a:pPr algn="ctr"/>
            <a:r>
              <a:rPr lang="en-IN"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REPORT PAGE</a:t>
            </a:r>
            <a:r>
              <a:rPr lang="en-IN"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endParaRPr lang="en-IN"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10652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28460" y="1857720"/>
            <a:ext cx="9144000" cy="5000279"/>
          </a:xfrm>
          <a:prstGeom prst="rect">
            <a:avLst/>
          </a:prstGeom>
          <a:noFill/>
          <a:ln>
            <a:noFill/>
          </a:ln>
        </p:spPr>
      </p:pic>
      <p:sp>
        <p:nvSpPr>
          <p:cNvPr id="3" name="Title 2">
            <a:extLst>
              <a:ext uri="{FF2B5EF4-FFF2-40B4-BE49-F238E27FC236}">
                <a16:creationId xmlns:a16="http://schemas.microsoft.com/office/drawing/2014/main" id="{F355612A-92E4-EC9B-3E4F-CC91B6CED4E2}"/>
              </a:ext>
            </a:extLst>
          </p:cNvPr>
          <p:cNvSpPr txBox="1">
            <a:spLocks/>
          </p:cNvSpPr>
          <p:nvPr/>
        </p:nvSpPr>
        <p:spPr>
          <a:xfrm>
            <a:off x="3276600" y="304800"/>
            <a:ext cx="4286250" cy="762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300" b="1" dirty="0">
                <a:solidFill>
                  <a:srgbClr val="00B050"/>
                </a:solidFill>
                <a:latin typeface="Times New Roman" panose="02020603050405020304" pitchFamily="18" charset="0"/>
                <a:cs typeface="Times New Roman" panose="02020603050405020304" pitchFamily="18" charset="0"/>
              </a:rPr>
              <a:t>REPORT</a:t>
            </a:r>
            <a:r>
              <a:rPr lang="en-IN" sz="4000" b="1" dirty="0">
                <a:solidFill>
                  <a:srgbClr val="00B050"/>
                </a:solidFill>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453D0F2B-7080-B01D-60A8-A4800D1A7550}"/>
              </a:ext>
            </a:extLst>
          </p:cNvPr>
          <p:cNvSpPr/>
          <p:nvPr/>
        </p:nvSpPr>
        <p:spPr>
          <a:xfrm>
            <a:off x="550238" y="1244768"/>
            <a:ext cx="2964273" cy="507831"/>
          </a:xfrm>
          <a:prstGeom prst="rect">
            <a:avLst/>
          </a:prstGeom>
          <a:noFill/>
        </p:spPr>
        <p:txBody>
          <a:bodyPr wrap="none" lIns="91440" tIns="45720" rIns="91440" bIns="45720">
            <a:spAutoFit/>
          </a:bodyPr>
          <a:lstStyle/>
          <a:p>
            <a:pPr algn="ctr"/>
            <a:r>
              <a:rPr lang="en-US" sz="27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 wise report: </a:t>
            </a:r>
            <a:endParaRPr lang="en-IN" sz="27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44891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3D0F2B-7080-B01D-60A8-A4800D1A7550}"/>
              </a:ext>
            </a:extLst>
          </p:cNvPr>
          <p:cNvSpPr/>
          <p:nvPr/>
        </p:nvSpPr>
        <p:spPr>
          <a:xfrm>
            <a:off x="228600" y="381000"/>
            <a:ext cx="3464410" cy="507831"/>
          </a:xfrm>
          <a:prstGeom prst="rect">
            <a:avLst/>
          </a:prstGeom>
          <a:noFill/>
        </p:spPr>
        <p:txBody>
          <a:bodyPr wrap="none" lIns="91440" tIns="45720" rIns="91440" bIns="45720">
            <a:spAutoFit/>
          </a:bodyPr>
          <a:lstStyle/>
          <a:p>
            <a:pPr algn="ctr"/>
            <a:r>
              <a:rPr lang="en-US" sz="27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Freelancer wise report: </a:t>
            </a:r>
            <a:endParaRPr lang="en-IN" sz="2700" dirty="0">
              <a:ln w="0"/>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988E8089-7DAD-E638-D2DC-B537E51C5F0C}"/>
              </a:ext>
            </a:extLst>
          </p:cNvPr>
          <p:cNvPicPr>
            <a:picLocks noChangeAspect="1"/>
          </p:cNvPicPr>
          <p:nvPr/>
        </p:nvPicPr>
        <p:blipFill>
          <a:blip r:embed="rId2"/>
          <a:stretch>
            <a:fillRect/>
          </a:stretch>
        </p:blipFill>
        <p:spPr>
          <a:xfrm>
            <a:off x="0" y="1219200"/>
            <a:ext cx="9067800" cy="5410200"/>
          </a:xfrm>
          <a:prstGeom prst="rect">
            <a:avLst/>
          </a:prstGeom>
        </p:spPr>
      </p:pic>
    </p:spTree>
    <p:extLst>
      <p:ext uri="{BB962C8B-B14F-4D97-AF65-F5344CB8AC3E}">
        <p14:creationId xmlns:p14="http://schemas.microsoft.com/office/powerpoint/2010/main" val="38354520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p:blipFill>
        <p:spPr bwMode="auto">
          <a:xfrm>
            <a:off x="76200" y="1070276"/>
            <a:ext cx="8991600" cy="5635324"/>
          </a:xfrm>
          <a:prstGeom prst="rect">
            <a:avLst/>
          </a:prstGeom>
          <a:noFill/>
          <a:ln>
            <a:noFill/>
          </a:ln>
        </p:spPr>
      </p:pic>
      <p:sp>
        <p:nvSpPr>
          <p:cNvPr id="4" name="Rectangle 3">
            <a:extLst>
              <a:ext uri="{FF2B5EF4-FFF2-40B4-BE49-F238E27FC236}">
                <a16:creationId xmlns:a16="http://schemas.microsoft.com/office/drawing/2014/main" id="{253B0900-1E2A-F522-2B5D-908BD4FC6C44}"/>
              </a:ext>
            </a:extLst>
          </p:cNvPr>
          <p:cNvSpPr/>
          <p:nvPr/>
        </p:nvSpPr>
        <p:spPr>
          <a:xfrm>
            <a:off x="152400" y="381000"/>
            <a:ext cx="3368230" cy="507831"/>
          </a:xfrm>
          <a:prstGeom prst="rect">
            <a:avLst/>
          </a:prstGeom>
          <a:noFill/>
        </p:spPr>
        <p:txBody>
          <a:bodyPr wrap="none" lIns="91440" tIns="45720" rIns="91440" bIns="45720">
            <a:spAutoFit/>
          </a:bodyPr>
          <a:lstStyle/>
          <a:p>
            <a:pPr algn="ctr"/>
            <a:r>
              <a:rPr lang="en-US" sz="27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Employer wise report: </a:t>
            </a:r>
            <a:endParaRPr lang="en-IN" sz="27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99777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D6F7F5-EC62-7AEE-034B-251972847BB6}"/>
              </a:ext>
            </a:extLst>
          </p:cNvPr>
          <p:cNvSpPr/>
          <p:nvPr/>
        </p:nvSpPr>
        <p:spPr>
          <a:xfrm>
            <a:off x="1571820" y="2967335"/>
            <a:ext cx="6000362" cy="1015663"/>
          </a:xfrm>
          <a:prstGeom prst="rect">
            <a:avLst/>
          </a:prstGeom>
          <a:noFill/>
        </p:spPr>
        <p:txBody>
          <a:bodyPr wrap="none" lIns="91440" tIns="45720" rIns="91440" bIns="45720">
            <a:spAutoFit/>
          </a:bodyPr>
          <a:lstStyle/>
          <a:p>
            <a:pPr algn="ctr"/>
            <a:r>
              <a:rPr lang="en-IN"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SOURCE CODE </a:t>
            </a:r>
            <a:endParaRPr lang="en-IN"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58392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7CD177-06D0-C290-363B-F440D0CCF482}"/>
              </a:ext>
            </a:extLst>
          </p:cNvPr>
          <p:cNvSpPr/>
          <p:nvPr/>
        </p:nvSpPr>
        <p:spPr>
          <a:xfrm>
            <a:off x="258287" y="3105834"/>
            <a:ext cx="8627426"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ADVANTAGES OF PROPOSED SYSTEM</a:t>
            </a:r>
            <a:endParaRPr lang="en-IN"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19310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0C97-0337-1A89-D7CF-2CE28AC6167B}"/>
              </a:ext>
            </a:extLst>
          </p:cNvPr>
          <p:cNvSpPr>
            <a:spLocks noGrp="1"/>
          </p:cNvSpPr>
          <p:nvPr>
            <p:ph type="title"/>
          </p:nvPr>
        </p:nvSpPr>
        <p:spPr/>
        <p:txBody>
          <a:bodyPr>
            <a:normAutofit/>
          </a:bodyPr>
          <a:lstStyle/>
          <a:p>
            <a:r>
              <a:rPr lang="en-US" sz="2800" dirty="0">
                <a:solidFill>
                  <a:srgbClr val="339966"/>
                </a:solidFill>
                <a:latin typeface="Times New Roman" panose="02020603050405020304" pitchFamily="18" charset="0"/>
                <a:cs typeface="Times New Roman" panose="02020603050405020304" pitchFamily="18" charset="0"/>
              </a:rPr>
              <a:t>SAMPLE SOURCE CODE</a:t>
            </a:r>
          </a:p>
        </p:txBody>
      </p:sp>
      <p:sp>
        <p:nvSpPr>
          <p:cNvPr id="7" name="Rectangle 3">
            <a:extLst>
              <a:ext uri="{FF2B5EF4-FFF2-40B4-BE49-F238E27FC236}">
                <a16:creationId xmlns:a16="http://schemas.microsoft.com/office/drawing/2014/main" id="{52A2399E-FB75-49A0-B93A-6C9711AFE576}"/>
              </a:ext>
            </a:extLst>
          </p:cNvPr>
          <p:cNvSpPr>
            <a:spLocks noGrp="1" noChangeArrowheads="1"/>
          </p:cNvSpPr>
          <p:nvPr>
            <p:ph idx="1"/>
          </p:nvPr>
        </p:nvSpPr>
        <p:spPr bwMode="auto">
          <a:xfrm>
            <a:off x="457200" y="1066596"/>
            <a:ext cx="8229600" cy="529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buNone/>
            </a:pPr>
            <a:r>
              <a:rPr lang="en-US" sz="1800" dirty="0">
                <a:latin typeface="Times New Roman" panose="02020603050405020304" pitchFamily="18" charset="0"/>
                <a:cs typeface="Times New Roman" panose="02020603050405020304" pitchFamily="18" charset="0"/>
              </a:rPr>
              <a:t>from flask import Flask, </a:t>
            </a:r>
            <a:r>
              <a:rPr lang="en-US" sz="1800" dirty="0" err="1">
                <a:latin typeface="Times New Roman" panose="02020603050405020304" pitchFamily="18" charset="0"/>
                <a:cs typeface="Times New Roman" panose="02020603050405020304" pitchFamily="18" charset="0"/>
              </a:rPr>
              <a:t>render_template</a:t>
            </a:r>
            <a:r>
              <a:rPr lang="en-US" sz="1800" dirty="0">
                <a:latin typeface="Times New Roman" panose="02020603050405020304" pitchFamily="18" charset="0"/>
                <a:cs typeface="Times New Roman" panose="02020603050405020304" pitchFamily="18" charset="0"/>
              </a:rPr>
              <a:t>, request, Response, session, flash, redirect, </a:t>
            </a:r>
            <a:r>
              <a:rPr lang="en-US" sz="1800" dirty="0" err="1">
                <a:latin typeface="Times New Roman" panose="02020603050405020304" pitchFamily="18" charset="0"/>
                <a:cs typeface="Times New Roman" panose="02020603050405020304" pitchFamily="18" charset="0"/>
              </a:rPr>
              <a:t>url_for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a:t>
            </a:r>
            <a:r>
              <a:rPr lang="en-US" sz="1800" dirty="0" err="1">
                <a:latin typeface="Times New Roman" panose="02020603050405020304" pitchFamily="18" charset="0"/>
                <a:cs typeface="Times New Roman" panose="02020603050405020304" pitchFamily="18" charset="0"/>
              </a:rPr>
              <a:t>werkzeug.utils</a:t>
            </a:r>
            <a:r>
              <a:rPr lang="en-US" sz="1800" dirty="0">
                <a:latin typeface="Times New Roman" panose="02020603050405020304" pitchFamily="18" charset="0"/>
                <a:cs typeface="Times New Roman" panose="02020603050405020304" pitchFamily="18" charset="0"/>
              </a:rPr>
              <a:t> import </a:t>
            </a:r>
            <a:r>
              <a:rPr lang="en-US" sz="1800" dirty="0" err="1">
                <a:latin typeface="Times New Roman" panose="02020603050405020304" pitchFamily="18" charset="0"/>
                <a:cs typeface="Times New Roman" panose="02020603050405020304" pitchFamily="18" charset="0"/>
              </a:rPr>
              <a:t>secure_filename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import </a:t>
            </a:r>
            <a:r>
              <a:rPr lang="en-US" sz="1800" dirty="0" err="1">
                <a:latin typeface="Times New Roman" panose="02020603050405020304" pitchFamily="18" charset="0"/>
                <a:cs typeface="Times New Roman" panose="02020603050405020304" pitchFamily="18" charset="0"/>
              </a:rPr>
              <a:t>os</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import win32com.client </a:t>
            </a:r>
          </a:p>
          <a:p>
            <a:pPr marL="0" indent="0">
              <a:buNone/>
            </a:pPr>
            <a:r>
              <a:rPr lang="en-US" sz="1800" dirty="0">
                <a:latin typeface="Times New Roman" panose="02020603050405020304" pitchFamily="18" charset="0"/>
                <a:cs typeface="Times New Roman" panose="02020603050405020304" pitchFamily="18" charset="0"/>
              </a:rPr>
              <a:t>import </a:t>
            </a:r>
            <a:r>
              <a:rPr lang="en-US" sz="1800" dirty="0" err="1">
                <a:latin typeface="Times New Roman" panose="02020603050405020304" pitchFamily="18" charset="0"/>
                <a:cs typeface="Times New Roman" panose="02020603050405020304" pitchFamily="18" charset="0"/>
              </a:rPr>
              <a:t>pythoncom</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import cv2</a:t>
            </a:r>
          </a:p>
          <a:p>
            <a:pPr marL="0" indent="0">
              <a:buNone/>
            </a:pPr>
            <a:r>
              <a:rPr lang="en-US" sz="1800" dirty="0">
                <a:latin typeface="Times New Roman" panose="02020603050405020304" pitchFamily="18" charset="0"/>
                <a:cs typeface="Times New Roman" panose="02020603050405020304" pitchFamily="18" charset="0"/>
              </a:rPr>
              <a:t>import string</a:t>
            </a:r>
          </a:p>
          <a:p>
            <a:pPr marL="0" indent="0">
              <a:buNone/>
            </a:pPr>
            <a:r>
              <a:rPr lang="en-US" sz="1800" dirty="0">
                <a:latin typeface="Times New Roman" panose="02020603050405020304" pitchFamily="18" charset="0"/>
                <a:cs typeface="Times New Roman" panose="02020603050405020304" pitchFamily="18" charset="0"/>
              </a:rPr>
              <a:t>import random</a:t>
            </a:r>
          </a:p>
          <a:p>
            <a:pPr marL="0" indent="0">
              <a:buNone/>
            </a:pPr>
            <a:r>
              <a:rPr lang="en-US" sz="1800" dirty="0">
                <a:latin typeface="Times New Roman" panose="02020603050405020304" pitchFamily="18" charset="0"/>
                <a:cs typeface="Times New Roman" panose="02020603050405020304" pitchFamily="18" charset="0"/>
              </a:rPr>
              <a:t>import </a:t>
            </a:r>
            <a:r>
              <a:rPr lang="en-US" sz="1800" dirty="0" err="1">
                <a:latin typeface="Times New Roman" panose="02020603050405020304" pitchFamily="18" charset="0"/>
                <a:cs typeface="Times New Roman" panose="02020603050405020304" pitchFamily="18" charset="0"/>
              </a:rPr>
              <a:t>numpy</a:t>
            </a:r>
            <a:r>
              <a:rPr lang="en-US" sz="1800" dirty="0">
                <a:latin typeface="Times New Roman" panose="02020603050405020304" pitchFamily="18" charset="0"/>
                <a:cs typeface="Times New Roman" panose="02020603050405020304" pitchFamily="18" charset="0"/>
              </a:rPr>
              <a:t> as np</a:t>
            </a:r>
          </a:p>
          <a:p>
            <a:pPr marL="0" indent="0">
              <a:buNone/>
            </a:pPr>
            <a:r>
              <a:rPr lang="en-US" sz="1800" dirty="0">
                <a:latin typeface="Times New Roman" panose="02020603050405020304" pitchFamily="18" charset="0"/>
                <a:cs typeface="Times New Roman" panose="02020603050405020304" pitchFamily="18" charset="0"/>
              </a:rPr>
              <a:t>import time</a:t>
            </a:r>
          </a:p>
          <a:p>
            <a:pPr marL="0" indent="0">
              <a:buNone/>
            </a:pPr>
            <a:r>
              <a:rPr lang="en-US" sz="1800" dirty="0">
                <a:latin typeface="Times New Roman" panose="02020603050405020304" pitchFamily="18" charset="0"/>
                <a:cs typeface="Times New Roman" panose="02020603050405020304" pitchFamily="18" charset="0"/>
              </a:rPr>
              <a:t>import datetime</a:t>
            </a:r>
          </a:p>
          <a:p>
            <a:pPr marL="0" indent="0">
              <a:buNone/>
            </a:pPr>
            <a:r>
              <a:rPr lang="en-US" sz="1800" dirty="0">
                <a:latin typeface="Times New Roman" panose="02020603050405020304" pitchFamily="18" charset="0"/>
                <a:cs typeface="Times New Roman" panose="02020603050405020304" pitchFamily="18" charset="0"/>
              </a:rPr>
              <a:t>import </a:t>
            </a:r>
            <a:r>
              <a:rPr lang="en-US" sz="1800" dirty="0" err="1">
                <a:latin typeface="Times New Roman" panose="02020603050405020304" pitchFamily="18" charset="0"/>
                <a:cs typeface="Times New Roman" panose="02020603050405020304" pitchFamily="18" charset="0"/>
              </a:rPr>
              <a:t>mysql.connector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import math</a:t>
            </a:r>
          </a:p>
          <a:p>
            <a:pPr marL="0" indent="0">
              <a:buNone/>
            </a:pPr>
            <a:r>
              <a:rPr lang="en-US" sz="1800" dirty="0">
                <a:latin typeface="Times New Roman" panose="02020603050405020304" pitchFamily="18" charset="0"/>
                <a:cs typeface="Times New Roman" panose="02020603050405020304" pitchFamily="18" charset="0"/>
              </a:rPr>
              <a:t>from </a:t>
            </a:r>
            <a:r>
              <a:rPr lang="en-US" sz="1800" dirty="0" err="1">
                <a:latin typeface="Times New Roman" panose="02020603050405020304" pitchFamily="18" charset="0"/>
                <a:cs typeface="Times New Roman" panose="02020603050405020304" pitchFamily="18" charset="0"/>
              </a:rPr>
              <a:t>flask_socketio</a:t>
            </a:r>
            <a:r>
              <a:rPr lang="en-US" sz="1800" dirty="0">
                <a:latin typeface="Times New Roman" panose="02020603050405020304" pitchFamily="18" charset="0"/>
                <a:cs typeface="Times New Roman" panose="02020603050405020304" pitchFamily="18" charset="0"/>
              </a:rPr>
              <a:t> import </a:t>
            </a:r>
            <a:r>
              <a:rPr lang="en-US" sz="1800" dirty="0" err="1">
                <a:latin typeface="Times New Roman" panose="02020603050405020304" pitchFamily="18" charset="0"/>
                <a:cs typeface="Times New Roman" panose="02020603050405020304" pitchFamily="18" charset="0"/>
              </a:rPr>
              <a:t>SocketIO</a:t>
            </a:r>
            <a:r>
              <a:rPr lang="en-US" sz="1800" dirty="0">
                <a:latin typeface="Times New Roman" panose="02020603050405020304" pitchFamily="18" charset="0"/>
                <a:cs typeface="Times New Roman" panose="02020603050405020304" pitchFamily="18" charset="0"/>
              </a:rPr>
              <a:t>, emit, </a:t>
            </a:r>
            <a:r>
              <a:rPr lang="en-US" sz="1800" dirty="0" err="1">
                <a:latin typeface="Times New Roman" panose="02020603050405020304" pitchFamily="18" charset="0"/>
                <a:cs typeface="Times New Roman" panose="02020603050405020304" pitchFamily="18" charset="0"/>
              </a:rPr>
              <a:t>join_room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leave_room</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7062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261FB-AE0E-C285-7236-7F65BCE3AB7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7D0C38D-C62B-B0D9-2A0C-3746278CDD25}"/>
              </a:ext>
            </a:extLst>
          </p:cNvPr>
          <p:cNvSpPr>
            <a:spLocks noGrp="1" noChangeArrowheads="1"/>
          </p:cNvSpPr>
          <p:nvPr>
            <p:ph idx="1"/>
          </p:nvPr>
        </p:nvSpPr>
        <p:spPr bwMode="auto">
          <a:xfrm>
            <a:off x="457200" y="90101"/>
            <a:ext cx="7226300"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n-US" sz="1800" dirty="0">
                <a:latin typeface="Times New Roman" panose="02020603050405020304" pitchFamily="18" charset="0"/>
                <a:cs typeface="Times New Roman" panose="02020603050405020304" pitchFamily="18" charset="0"/>
              </a:rPr>
              <a:t>app = Flask(__name__)</a:t>
            </a:r>
          </a:p>
          <a:p>
            <a:pPr marL="0" indent="0">
              <a:buNone/>
            </a:pPr>
            <a:r>
              <a:rPr lang="en-US" sz="1800" dirty="0" err="1">
                <a:latin typeface="Times New Roman" panose="02020603050405020304" pitchFamily="18" charset="0"/>
                <a:cs typeface="Times New Roman" panose="02020603050405020304" pitchFamily="18" charset="0"/>
              </a:rPr>
              <a:t>app.secret_key</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abcdef</a:t>
            </a:r>
            <a:r>
              <a:rPr lang="en-US" sz="1800" dirty="0">
                <a:latin typeface="Times New Roman" panose="02020603050405020304" pitchFamily="18" charset="0"/>
                <a:cs typeface="Times New Roman" panose="02020603050405020304" pitchFamily="18" charset="0"/>
              </a:rPr>
              <a:t>"</a:t>
            </a:r>
          </a:p>
          <a:p>
            <a:pPr marL="0" indent="0">
              <a:buNone/>
            </a:pPr>
            <a:r>
              <a:rPr lang="en-US" sz="1800" dirty="0" err="1">
                <a:latin typeface="Times New Roman" panose="02020603050405020304" pitchFamily="18" charset="0"/>
                <a:cs typeface="Times New Roman" panose="02020603050405020304" pitchFamily="18" charset="0"/>
              </a:rPr>
              <a:t>app.config</a:t>
            </a:r>
            <a:r>
              <a:rPr lang="en-US" sz="1800" dirty="0">
                <a:latin typeface="Times New Roman" panose="02020603050405020304" pitchFamily="18" charset="0"/>
                <a:cs typeface="Times New Roman" panose="02020603050405020304" pitchFamily="18" charset="0"/>
              </a:rPr>
              <a:t>['UPLOAD_FOLDER'] = 'static/resume'  # Folder to store songs</a:t>
            </a:r>
          </a:p>
          <a:p>
            <a:pPr marL="0" indent="0">
              <a:buNone/>
            </a:pPr>
            <a:r>
              <a:rPr lang="en-US" sz="1800" dirty="0" err="1">
                <a:latin typeface="Times New Roman" panose="02020603050405020304" pitchFamily="18" charset="0"/>
                <a:cs typeface="Times New Roman" panose="02020603050405020304" pitchFamily="18" charset="0"/>
              </a:rPr>
              <a:t>socketio</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SocketIO</a:t>
            </a:r>
            <a:r>
              <a:rPr lang="en-US" sz="1800" dirty="0">
                <a:latin typeface="Times New Roman" panose="02020603050405020304" pitchFamily="18" charset="0"/>
                <a:cs typeface="Times New Roman" panose="02020603050405020304" pitchFamily="18" charset="0"/>
              </a:rPr>
              <a:t>(app, </a:t>
            </a:r>
            <a:r>
              <a:rPr lang="en-US" sz="1800" dirty="0" err="1">
                <a:latin typeface="Times New Roman" panose="02020603050405020304" pitchFamily="18" charset="0"/>
                <a:cs typeface="Times New Roman" panose="02020603050405020304" pitchFamily="18" charset="0"/>
              </a:rPr>
              <a:t>async_mode</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eventlet</a:t>
            </a:r>
            <a:r>
              <a:rPr lang="en-US" sz="1800" dirty="0">
                <a:latin typeface="Times New Roman" panose="02020603050405020304" pitchFamily="18" charset="0"/>
                <a:cs typeface="Times New Roman" panose="02020603050405020304" pitchFamily="18" charset="0"/>
              </a:rPr>
              <a:t>')  # Explicitly set </a:t>
            </a:r>
            <a:r>
              <a:rPr lang="en-US" sz="1800" dirty="0" err="1">
                <a:latin typeface="Times New Roman" panose="02020603050405020304" pitchFamily="18" charset="0"/>
                <a:cs typeface="Times New Roman" panose="02020603050405020304" pitchFamily="18" charset="0"/>
              </a:rPr>
              <a:t>async_mode</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_</a:t>
            </a:r>
            <a:r>
              <a:rPr lang="en-US" sz="1800" dirty="0" err="1">
                <a:latin typeface="Times New Roman" panose="02020603050405020304" pitchFamily="18" charset="0"/>
                <a:cs typeface="Times New Roman" panose="02020603050405020304" pitchFamily="18" charset="0"/>
              </a:rPr>
              <a:t>users_in_room</a:t>
            </a:r>
            <a:r>
              <a:rPr lang="en-US" sz="1800" dirty="0">
                <a:latin typeface="Times New Roman" panose="02020603050405020304" pitchFamily="18" charset="0"/>
                <a:cs typeface="Times New Roman" panose="02020603050405020304" pitchFamily="18" charset="0"/>
              </a:rPr>
              <a:t> = {} # stores room wise user list</a:t>
            </a:r>
          </a:p>
          <a:p>
            <a:pPr marL="0" indent="0">
              <a:buNone/>
            </a:pPr>
            <a:r>
              <a:rPr lang="en-US" sz="1800" dirty="0">
                <a:latin typeface="Times New Roman" panose="02020603050405020304" pitchFamily="18" charset="0"/>
                <a:cs typeface="Times New Roman" panose="02020603050405020304" pitchFamily="18" charset="0"/>
              </a:rPr>
              <a:t>_</a:t>
            </a:r>
            <a:r>
              <a:rPr lang="en-US" sz="1800" dirty="0" err="1">
                <a:latin typeface="Times New Roman" panose="02020603050405020304" pitchFamily="18" charset="0"/>
                <a:cs typeface="Times New Roman" panose="02020603050405020304" pitchFamily="18" charset="0"/>
              </a:rPr>
              <a:t>room_of_sid</a:t>
            </a:r>
            <a:r>
              <a:rPr lang="en-US" sz="1800" dirty="0">
                <a:latin typeface="Times New Roman" panose="02020603050405020304" pitchFamily="18" charset="0"/>
                <a:cs typeface="Times New Roman" panose="02020603050405020304" pitchFamily="18" charset="0"/>
              </a:rPr>
              <a:t> = {} # stores room joined by an used</a:t>
            </a:r>
          </a:p>
          <a:p>
            <a:pPr marL="0" indent="0">
              <a:buNone/>
            </a:pPr>
            <a:r>
              <a:rPr lang="en-US" sz="1800" dirty="0">
                <a:latin typeface="Times New Roman" panose="02020603050405020304" pitchFamily="18" charset="0"/>
                <a:cs typeface="Times New Roman" panose="02020603050405020304" pitchFamily="18" charset="0"/>
              </a:rPr>
              <a:t>_</a:t>
            </a:r>
            <a:r>
              <a:rPr lang="en-US" sz="1800" dirty="0" err="1">
                <a:latin typeface="Times New Roman" panose="02020603050405020304" pitchFamily="18" charset="0"/>
                <a:cs typeface="Times New Roman" panose="02020603050405020304" pitchFamily="18" charset="0"/>
              </a:rPr>
              <a:t>name_of_sid</a:t>
            </a:r>
            <a:r>
              <a:rPr lang="en-US" sz="1800" dirty="0">
                <a:latin typeface="Times New Roman" panose="02020603050405020304" pitchFamily="18" charset="0"/>
                <a:cs typeface="Times New Roman" panose="02020603050405020304" pitchFamily="18" charset="0"/>
              </a:rPr>
              <a:t> = {} # stores display name of users</a:t>
            </a:r>
          </a:p>
          <a:p>
            <a:pPr marL="0" indent="0">
              <a:buNone/>
            </a:pPr>
            <a:r>
              <a:rPr lang="en-US" sz="1800" dirty="0" err="1">
                <a:latin typeface="Times New Roman" panose="02020603050405020304" pitchFamily="18" charset="0"/>
                <a:cs typeface="Times New Roman" panose="02020603050405020304" pitchFamily="18" charset="0"/>
              </a:rPr>
              <a:t>app.config</a:t>
            </a:r>
            <a:r>
              <a:rPr lang="en-US" sz="1800" dirty="0">
                <a:latin typeface="Times New Roman" panose="02020603050405020304" pitchFamily="18" charset="0"/>
                <a:cs typeface="Times New Roman" panose="02020603050405020304" pitchFamily="18" charset="0"/>
              </a:rPr>
              <a:t>['UPLOAD_FOLDER1'] = 'static/profile'</a:t>
            </a:r>
          </a:p>
          <a:p>
            <a:pPr marL="0" indent="0">
              <a:buNone/>
            </a:pPr>
            <a:r>
              <a:rPr lang="en-US" sz="1800" dirty="0" err="1">
                <a:latin typeface="Times New Roman" panose="02020603050405020304" pitchFamily="18" charset="0"/>
                <a:cs typeface="Times New Roman" panose="02020603050405020304" pitchFamily="18" charset="0"/>
              </a:rPr>
              <a:t>app.config</a:t>
            </a:r>
            <a:r>
              <a:rPr lang="en-US" sz="1800" dirty="0">
                <a:latin typeface="Times New Roman" panose="02020603050405020304" pitchFamily="18" charset="0"/>
                <a:cs typeface="Times New Roman" panose="02020603050405020304" pitchFamily="18" charset="0"/>
              </a:rPr>
              <a:t>['UPLOAD_FOLDER3'] = 'static/poster'# Folder to store songs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def </a:t>
            </a:r>
            <a:r>
              <a:rPr lang="en-US" sz="1800" dirty="0" err="1">
                <a:latin typeface="Times New Roman" panose="02020603050405020304" pitchFamily="18" charset="0"/>
                <a:cs typeface="Times New Roman" panose="02020603050405020304" pitchFamily="18" charset="0"/>
              </a:rPr>
              <a:t>allowed_file</a:t>
            </a:r>
            <a:r>
              <a:rPr lang="en-US" sz="1800" dirty="0">
                <a:latin typeface="Times New Roman" panose="02020603050405020304" pitchFamily="18" charset="0"/>
                <a:cs typeface="Times New Roman" panose="02020603050405020304" pitchFamily="18" charset="0"/>
              </a:rPr>
              <a:t>(filename):</a:t>
            </a:r>
          </a:p>
          <a:p>
            <a:pPr marL="0" indent="0">
              <a:buNone/>
            </a:pPr>
            <a:r>
              <a:rPr lang="en-US" sz="1800" dirty="0">
                <a:latin typeface="Times New Roman" panose="02020603050405020304" pitchFamily="18" charset="0"/>
                <a:cs typeface="Times New Roman" panose="02020603050405020304" pitchFamily="18" charset="0"/>
              </a:rPr>
              <a:t>    ALLOWED_EXTENSIONS = {'pdf', 'docx', 'jpg', '</a:t>
            </a:r>
            <a:r>
              <a:rPr lang="en-US" sz="1800" dirty="0" err="1">
                <a:latin typeface="Times New Roman" panose="02020603050405020304" pitchFamily="18" charset="0"/>
                <a:cs typeface="Times New Roman" panose="02020603050405020304" pitchFamily="18" charset="0"/>
              </a:rPr>
              <a:t>png</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return '.' in filename and </a:t>
            </a:r>
            <a:r>
              <a:rPr lang="en-US" sz="1800" dirty="0" err="1">
                <a:latin typeface="Times New Roman" panose="02020603050405020304" pitchFamily="18" charset="0"/>
                <a:cs typeface="Times New Roman" panose="02020603050405020304" pitchFamily="18" charset="0"/>
              </a:rPr>
              <a:t>filename.rsplit</a:t>
            </a:r>
            <a:r>
              <a:rPr lang="en-US" sz="1800" dirty="0">
                <a:latin typeface="Times New Roman" panose="02020603050405020304" pitchFamily="18" charset="0"/>
                <a:cs typeface="Times New Roman" panose="02020603050405020304" pitchFamily="18" charset="0"/>
              </a:rPr>
              <a:t>('.', 1)[1].lower() in ALLOWED_EXTENSIONS</a:t>
            </a:r>
          </a:p>
          <a:p>
            <a:pPr marL="0" indent="0">
              <a:buNone/>
            </a:pPr>
            <a:r>
              <a:rPr lang="en-US" sz="1800" dirty="0" err="1">
                <a:latin typeface="Times New Roman" panose="02020603050405020304" pitchFamily="18" charset="0"/>
                <a:cs typeface="Times New Roman" panose="02020603050405020304" pitchFamily="18" charset="0"/>
              </a:rPr>
              <a:t>mydb</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mysql.connector.connect</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host="localhost",</a:t>
            </a:r>
          </a:p>
          <a:p>
            <a:pPr marL="0" indent="0">
              <a:buNone/>
            </a:pPr>
            <a:r>
              <a:rPr lang="en-US" sz="1800" dirty="0">
                <a:latin typeface="Times New Roman" panose="02020603050405020304" pitchFamily="18" charset="0"/>
                <a:cs typeface="Times New Roman" panose="02020603050405020304" pitchFamily="18" charset="0"/>
              </a:rPr>
              <a:t>    user="root",</a:t>
            </a:r>
          </a:p>
          <a:p>
            <a:pPr marL="0" indent="0">
              <a:buNone/>
            </a:pPr>
            <a:r>
              <a:rPr lang="en-US" sz="1800" dirty="0">
                <a:latin typeface="Times New Roman" panose="02020603050405020304" pitchFamily="18" charset="0"/>
                <a:cs typeface="Times New Roman" panose="02020603050405020304" pitchFamily="18" charset="0"/>
              </a:rPr>
              <a:t>    password="",</a:t>
            </a:r>
          </a:p>
          <a:p>
            <a:pPr marL="0" indent="0">
              <a:buNone/>
            </a:pPr>
            <a:r>
              <a:rPr lang="en-US" sz="1800" dirty="0">
                <a:latin typeface="Times New Roman" panose="02020603050405020304" pitchFamily="18" charset="0"/>
                <a:cs typeface="Times New Roman" panose="02020603050405020304" pitchFamily="18" charset="0"/>
              </a:rPr>
              <a:t>    charset="utf8",</a:t>
            </a:r>
          </a:p>
          <a:p>
            <a:pPr marL="0" indent="0">
              <a:buNone/>
            </a:pPr>
            <a:r>
              <a:rPr lang="en-US" sz="1800" dirty="0">
                <a:latin typeface="Times New Roman" panose="02020603050405020304" pitchFamily="18" charset="0"/>
                <a:cs typeface="Times New Roman" panose="02020603050405020304" pitchFamily="18" charset="0"/>
              </a:rPr>
              <a:t>    database="</a:t>
            </a:r>
            <a:r>
              <a:rPr lang="en-US" sz="1800" dirty="0" err="1">
                <a:latin typeface="Times New Roman" panose="02020603050405020304" pitchFamily="18" charset="0"/>
                <a:cs typeface="Times New Roman" panose="02020603050405020304" pitchFamily="18" charset="0"/>
              </a:rPr>
              <a:t>coderbox_bid</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a:t>
            </a:r>
          </a:p>
          <a:p>
            <a:endParaRPr lang="en-US" sz="1800" dirty="0">
              <a:latin typeface="Courier New" panose="02070309020205020404" pitchFamily="49"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23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3E28-7E56-7723-23F8-7CCE04BBEE1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A3BF0D-E8B2-BD48-CE5C-F274E735DFD4}"/>
              </a:ext>
            </a:extLst>
          </p:cNvPr>
          <p:cNvSpPr>
            <a:spLocks noGrp="1" noChangeArrowheads="1"/>
          </p:cNvSpPr>
          <p:nvPr>
            <p:ph idx="1"/>
          </p:nvPr>
        </p:nvSpPr>
        <p:spPr bwMode="auto">
          <a:xfrm>
            <a:off x="457200" y="474344"/>
            <a:ext cx="8534400"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n-US" sz="1800" dirty="0">
                <a:latin typeface="Times New Roman" panose="02020603050405020304" pitchFamily="18" charset="0"/>
                <a:cs typeface="Times New Roman" panose="02020603050405020304" pitchFamily="18" charset="0"/>
              </a:rPr>
              <a:t>@app.route('/rate_seeker')</a:t>
            </a:r>
          </a:p>
          <a:p>
            <a:pPr marL="0" indent="0">
              <a:buNone/>
            </a:pPr>
            <a:r>
              <a:rPr lang="en-US" sz="1800" dirty="0">
                <a:latin typeface="Times New Roman" panose="02020603050405020304" pitchFamily="18" charset="0"/>
                <a:cs typeface="Times New Roman" panose="02020603050405020304" pitchFamily="18" charset="0"/>
              </a:rPr>
              <a:t>def </a:t>
            </a:r>
            <a:r>
              <a:rPr lang="en-US" sz="1800" dirty="0" err="1">
                <a:latin typeface="Times New Roman" panose="02020603050405020304" pitchFamily="18" charset="0"/>
                <a:cs typeface="Times New Roman" panose="02020603050405020304" pitchFamily="18" charset="0"/>
              </a:rPr>
              <a:t>rate_seeker</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request.args.get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request.args.get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return </a:t>
            </a:r>
            <a:r>
              <a:rPr lang="en-US" sz="1800" dirty="0" err="1">
                <a:latin typeface="Times New Roman" panose="02020603050405020304" pitchFamily="18" charset="0"/>
                <a:cs typeface="Times New Roman" panose="02020603050405020304" pitchFamily="18" charset="0"/>
              </a:rPr>
              <a:t>render_template</a:t>
            </a:r>
            <a:r>
              <a:rPr lang="en-US" sz="1800" dirty="0">
                <a:latin typeface="Times New Roman" panose="02020603050405020304" pitchFamily="18" charset="0"/>
                <a:cs typeface="Times New Roman" panose="02020603050405020304" pitchFamily="18" charset="0"/>
              </a:rPr>
              <a:t>('rate_seeker.html', </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@app.route('/profile_view')</a:t>
            </a:r>
          </a:p>
          <a:p>
            <a:pPr marL="0" indent="0">
              <a:buNone/>
            </a:pPr>
            <a:r>
              <a:rPr lang="en-US" sz="1800" dirty="0">
                <a:latin typeface="Times New Roman" panose="02020603050405020304" pitchFamily="18" charset="0"/>
                <a:cs typeface="Times New Roman" panose="02020603050405020304" pitchFamily="18" charset="0"/>
              </a:rPr>
              <a:t>def </a:t>
            </a:r>
            <a:r>
              <a:rPr lang="en-US" sz="1800" dirty="0" err="1">
                <a:latin typeface="Times New Roman" panose="02020603050405020304" pitchFamily="18" charset="0"/>
                <a:cs typeface="Times New Roman" panose="02020603050405020304" pitchFamily="18" charset="0"/>
              </a:rPr>
              <a:t>profile_view</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username = </a:t>
            </a:r>
            <a:r>
              <a:rPr lang="en-US" sz="1800" dirty="0" err="1">
                <a:latin typeface="Times New Roman" panose="02020603050405020304" pitchFamily="18" charset="0"/>
                <a:cs typeface="Times New Roman" panose="02020603050405020304" pitchFamily="18" charset="0"/>
              </a:rPr>
              <a:t>session.get</a:t>
            </a:r>
            <a:r>
              <a:rPr lang="en-US" sz="1800" dirty="0">
                <a:latin typeface="Times New Roman" panose="02020603050405020304" pitchFamily="18" charset="0"/>
                <a:cs typeface="Times New Roman" panose="02020603050405020304" pitchFamily="18" charset="0"/>
              </a:rPr>
              <a:t>('username')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cursor = </a:t>
            </a:r>
            <a:r>
              <a:rPr lang="en-US" sz="1800" dirty="0" err="1">
                <a:latin typeface="Times New Roman" panose="02020603050405020304" pitchFamily="18" charset="0"/>
                <a:cs typeface="Times New Roman" panose="02020603050405020304" pitchFamily="18" charset="0"/>
              </a:rPr>
              <a:t>mydb.cursor</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("SELECT * FROM profile WHERE username=%s", (username,))</a:t>
            </a:r>
          </a:p>
          <a:p>
            <a:pPr marL="0" indent="0">
              <a:buNone/>
            </a:pPr>
            <a:r>
              <a:rPr lang="en-US" sz="1800" dirty="0">
                <a:latin typeface="Times New Roman" panose="02020603050405020304" pitchFamily="18" charset="0"/>
                <a:cs typeface="Times New Roman" panose="02020603050405020304" pitchFamily="18" charset="0"/>
              </a:rPr>
              <a:t>    data = </a:t>
            </a:r>
            <a:r>
              <a:rPr lang="en-US" sz="1800" dirty="0" err="1">
                <a:latin typeface="Times New Roman" panose="02020603050405020304" pitchFamily="18" charset="0"/>
                <a:cs typeface="Times New Roman" panose="02020603050405020304" pitchFamily="18" charset="0"/>
              </a:rPr>
              <a:t>cursor.fetchone</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 Get average rating</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("SELECT AVG(rating) FROM ratings WHERE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 %s", (username,))</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avg_rating</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cursor.fetchone</a:t>
            </a:r>
            <a:r>
              <a:rPr lang="en-US" sz="1800" dirty="0">
                <a:latin typeface="Times New Roman" panose="02020603050405020304" pitchFamily="18" charset="0"/>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219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BC51-1FCF-E868-863B-0E6A918FA20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70E7B13-7C98-BD73-AB29-74DF74D84184}"/>
              </a:ext>
            </a:extLst>
          </p:cNvPr>
          <p:cNvSpPr>
            <a:spLocks noGrp="1" noChangeArrowheads="1"/>
          </p:cNvSpPr>
          <p:nvPr>
            <p:ph idx="1"/>
          </p:nvPr>
        </p:nvSpPr>
        <p:spPr bwMode="auto">
          <a:xfrm>
            <a:off x="381000" y="283893"/>
            <a:ext cx="8475350" cy="657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800" dirty="0">
                <a:latin typeface="Times New Roman" panose="02020603050405020304" pitchFamily="18" charset="0"/>
                <a:cs typeface="Times New Roman" panose="02020603050405020304" pitchFamily="18" charset="0"/>
              </a:rPr>
              <a:t>Get all reviews</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recruiter_username</a:t>
            </a:r>
            <a:r>
              <a:rPr lang="en-US" sz="1800" dirty="0">
                <a:latin typeface="Times New Roman" panose="02020603050405020304" pitchFamily="18" charset="0"/>
                <a:cs typeface="Times New Roman" panose="02020603050405020304" pitchFamily="18" charset="0"/>
              </a:rPr>
              <a:t>, rating, review, </a:t>
            </a:r>
            <a:r>
              <a:rPr lang="en-US" sz="1800" dirty="0" err="1">
                <a:latin typeface="Times New Roman" panose="02020603050405020304" pitchFamily="18" charset="0"/>
                <a:cs typeface="Times New Roman" panose="02020603050405020304" pitchFamily="18" charset="0"/>
              </a:rPr>
              <a:t>date_submitted</a:t>
            </a:r>
            <a:r>
              <a:rPr lang="en-US" sz="1800" dirty="0">
                <a:latin typeface="Times New Roman" panose="02020603050405020304" pitchFamily="18" charset="0"/>
                <a:cs typeface="Times New Roman" panose="02020603050405020304" pitchFamily="18" charset="0"/>
              </a:rPr>
              <a:t> FROM ratings WHERE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 %s", (username,))</a:t>
            </a:r>
          </a:p>
          <a:p>
            <a:pPr marL="0" indent="0">
              <a:buNone/>
            </a:pPr>
            <a:r>
              <a:rPr lang="en-US" sz="1800" dirty="0">
                <a:latin typeface="Times New Roman" panose="02020603050405020304" pitchFamily="18" charset="0"/>
                <a:cs typeface="Times New Roman" panose="02020603050405020304" pitchFamily="18" charset="0"/>
              </a:rPr>
              <a:t>    reviews = </a:t>
            </a:r>
            <a:r>
              <a:rPr lang="en-US" sz="1800" dirty="0" err="1">
                <a:latin typeface="Times New Roman" panose="02020603050405020304" pitchFamily="18" charset="0"/>
                <a:cs typeface="Times New Roman" panose="02020603050405020304" pitchFamily="18" charset="0"/>
              </a:rPr>
              <a:t>cursor.fetchall</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cursor.close</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return </a:t>
            </a:r>
            <a:r>
              <a:rPr lang="en-US" sz="1800" dirty="0" err="1">
                <a:latin typeface="Times New Roman" panose="02020603050405020304" pitchFamily="18" charset="0"/>
                <a:cs typeface="Times New Roman" panose="02020603050405020304" pitchFamily="18" charset="0"/>
              </a:rPr>
              <a:t>render_template</a:t>
            </a:r>
            <a:r>
              <a:rPr lang="en-US" sz="1800" dirty="0">
                <a:latin typeface="Times New Roman" panose="02020603050405020304" pitchFamily="18" charset="0"/>
                <a:cs typeface="Times New Roman" panose="02020603050405020304" pitchFamily="18" charset="0"/>
              </a:rPr>
              <a:t>('profile_view.html', data=data, </a:t>
            </a:r>
            <a:r>
              <a:rPr lang="en-US" sz="1800" dirty="0" err="1">
                <a:latin typeface="Times New Roman" panose="02020603050405020304" pitchFamily="18" charset="0"/>
                <a:cs typeface="Times New Roman" panose="02020603050405020304" pitchFamily="18" charset="0"/>
              </a:rPr>
              <a:t>avg_rating</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avg_rating</a:t>
            </a:r>
            <a:r>
              <a:rPr lang="en-US" sz="1800" dirty="0">
                <a:latin typeface="Times New Roman" panose="02020603050405020304" pitchFamily="18" charset="0"/>
                <a:cs typeface="Times New Roman" panose="02020603050405020304" pitchFamily="18" charset="0"/>
              </a:rPr>
              <a:t>, reviews=reviews)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@app.route('/submit_rating', methods=['POST'])</a:t>
            </a:r>
          </a:p>
          <a:p>
            <a:pPr marL="0" indent="0">
              <a:buNone/>
            </a:pPr>
            <a:r>
              <a:rPr lang="en-US" sz="1800" dirty="0">
                <a:latin typeface="Times New Roman" panose="02020603050405020304" pitchFamily="18" charset="0"/>
                <a:cs typeface="Times New Roman" panose="02020603050405020304" pitchFamily="18" charset="0"/>
              </a:rPr>
              <a:t>def </a:t>
            </a:r>
            <a:r>
              <a:rPr lang="en-US" sz="1800" dirty="0" err="1">
                <a:latin typeface="Times New Roman" panose="02020603050405020304" pitchFamily="18" charset="0"/>
                <a:cs typeface="Times New Roman" panose="02020603050405020304" pitchFamily="18" charset="0"/>
              </a:rPr>
              <a:t>submit_rating</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recruiter_username</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session.get</a:t>
            </a:r>
            <a:r>
              <a:rPr lang="en-US" sz="1800" dirty="0">
                <a:latin typeface="Times New Roman" panose="02020603050405020304" pitchFamily="18" charset="0"/>
                <a:cs typeface="Times New Roman" panose="02020603050405020304" pitchFamily="18" charset="0"/>
              </a:rPr>
              <a:t>('username')</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request.args.get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request.args.get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rating = int(</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['rating'])</a:t>
            </a:r>
          </a:p>
          <a:p>
            <a:pPr marL="0" indent="0">
              <a:buNone/>
            </a:pPr>
            <a:r>
              <a:rPr lang="en-US" sz="1800" dirty="0">
                <a:latin typeface="Times New Roman" panose="02020603050405020304" pitchFamily="18" charset="0"/>
                <a:cs typeface="Times New Roman" panose="02020603050405020304" pitchFamily="18" charset="0"/>
              </a:rPr>
              <a:t>    review = </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['review']</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date_submitted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datetime.datetime.now</a:t>
            </a:r>
            <a:r>
              <a:rPr lang="en-US" sz="1800" dirty="0">
                <a:latin typeface="Times New Roman" panose="02020603050405020304" pitchFamily="18" charset="0"/>
                <a:cs typeface="Times New Roman" panose="02020603050405020304" pitchFamily="18" charset="0"/>
              </a:rPr>
              <a:t>().date()</a:t>
            </a:r>
          </a:p>
          <a:p>
            <a:pPr marL="0" indent="0">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5573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ED272-31C0-1541-7B44-06742F0083D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09DB8E6-6387-DEF3-043F-D43C3A0AFC0A}"/>
              </a:ext>
            </a:extLst>
          </p:cNvPr>
          <p:cNvSpPr>
            <a:spLocks noGrp="1" noChangeArrowheads="1"/>
          </p:cNvSpPr>
          <p:nvPr>
            <p:ph idx="1"/>
          </p:nvPr>
        </p:nvSpPr>
        <p:spPr bwMode="auto">
          <a:xfrm>
            <a:off x="457200" y="3275588"/>
            <a:ext cx="1847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00B7F02D-C7E3-C9F3-DECE-6DFF7193473A}"/>
              </a:ext>
            </a:extLst>
          </p:cNvPr>
          <p:cNvSpPr>
            <a:spLocks noChangeArrowheads="1"/>
          </p:cNvSpPr>
          <p:nvPr/>
        </p:nvSpPr>
        <p:spPr bwMode="auto">
          <a:xfrm>
            <a:off x="228600" y="197346"/>
            <a:ext cx="8686800" cy="64633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800" dirty="0">
                <a:latin typeface="Times New Roman" panose="02020603050405020304" pitchFamily="18" charset="0"/>
                <a:cs typeface="Times New Roman" panose="02020603050405020304" pitchFamily="18" charset="0"/>
              </a:rPr>
              <a:t>cursor = </a:t>
            </a:r>
            <a:r>
              <a:rPr lang="en-US" sz="1800" dirty="0" err="1">
                <a:latin typeface="Times New Roman" panose="02020603050405020304" pitchFamily="18" charset="0"/>
                <a:cs typeface="Times New Roman" panose="02020603050405020304" pitchFamily="18" charset="0"/>
              </a:rPr>
              <a:t>mydb.cursor</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sql</a:t>
            </a:r>
            <a:r>
              <a:rPr lang="en-US" sz="1800" dirty="0">
                <a:latin typeface="Times New Roman" panose="02020603050405020304" pitchFamily="18" charset="0"/>
                <a:cs typeface="Times New Roman" panose="02020603050405020304" pitchFamily="18" charset="0"/>
              </a:rPr>
              <a:t> = "INSERT INTO ratings (</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recruiter_username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rating, review, </a:t>
            </a:r>
            <a:r>
              <a:rPr lang="en-US" sz="1800" dirty="0" err="1">
                <a:latin typeface="Times New Roman" panose="02020603050405020304" pitchFamily="18" charset="0"/>
                <a:cs typeface="Times New Roman" panose="02020603050405020304" pitchFamily="18" charset="0"/>
              </a:rPr>
              <a:t>date_submitted</a:t>
            </a:r>
            <a:r>
              <a:rPr lang="en-US" sz="1800" dirty="0">
                <a:latin typeface="Times New Roman" panose="02020603050405020304" pitchFamily="18" charset="0"/>
                <a:cs typeface="Times New Roman" panose="02020603050405020304" pitchFamily="18" charset="0"/>
              </a:rPr>
              <a:t>) VALUES (%s, %s, %s, %s, %s, %s)"</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val</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recruiter_username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rating, review, </a:t>
            </a:r>
            <a:r>
              <a:rPr lang="en-US" sz="1800" dirty="0" err="1">
                <a:latin typeface="Times New Roman" panose="02020603050405020304" pitchFamily="18" charset="0"/>
                <a:cs typeface="Times New Roman" panose="02020603050405020304" pitchFamily="18" charset="0"/>
              </a:rPr>
              <a:t>date_submitted</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sql</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val</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mydb.commit</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cursor.close</a:t>
            </a:r>
            <a:r>
              <a:rPr lang="en-US" sz="1800"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flash("Rating submitted successfully.", "success")</a:t>
            </a:r>
          </a:p>
          <a:p>
            <a:r>
              <a:rPr lang="en-US" sz="1800" dirty="0">
                <a:latin typeface="Times New Roman" panose="02020603050405020304" pitchFamily="18" charset="0"/>
                <a:cs typeface="Times New Roman" panose="02020603050405020304" pitchFamily="18" charset="0"/>
              </a:rPr>
              <a:t>    return redirect(</a:t>
            </a:r>
            <a:r>
              <a:rPr lang="en-US" sz="1800" dirty="0" err="1">
                <a:latin typeface="Times New Roman" panose="02020603050405020304" pitchFamily="18" charset="0"/>
                <a:cs typeface="Times New Roman" panose="02020603050405020304" pitchFamily="18" charset="0"/>
              </a:rPr>
              <a:t>url_for</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request_list</a:t>
            </a:r>
            <a:r>
              <a:rPr lang="en-US" sz="18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@app.route('/', methods=['POST', 'GET'])</a:t>
            </a:r>
          </a:p>
          <a:p>
            <a:r>
              <a:rPr lang="en-US" sz="1800" dirty="0">
                <a:latin typeface="Times New Roman" panose="02020603050405020304" pitchFamily="18" charset="0"/>
                <a:cs typeface="Times New Roman" panose="02020603050405020304" pitchFamily="18" charset="0"/>
              </a:rPr>
              <a:t>def index():</a:t>
            </a:r>
          </a:p>
          <a:p>
            <a:r>
              <a:rPr lang="en-US" sz="1800" dirty="0">
                <a:latin typeface="Times New Roman" panose="02020603050405020304" pitchFamily="18" charset="0"/>
                <a:cs typeface="Times New Roman" panose="02020603050405020304" pitchFamily="18" charset="0"/>
              </a:rPr>
              <a:t> return </a:t>
            </a:r>
            <a:r>
              <a:rPr lang="en-US" sz="1800" dirty="0" err="1">
                <a:latin typeface="Times New Roman" panose="02020603050405020304" pitchFamily="18" charset="0"/>
                <a:cs typeface="Times New Roman" panose="02020603050405020304" pitchFamily="18" charset="0"/>
              </a:rPr>
              <a:t>render_template</a:t>
            </a:r>
            <a:r>
              <a:rPr lang="en-US" sz="1800" dirty="0">
                <a:latin typeface="Times New Roman" panose="02020603050405020304" pitchFamily="18" charset="0"/>
                <a:cs typeface="Times New Roman" panose="02020603050405020304" pitchFamily="18" charset="0"/>
              </a:rPr>
              <a:t>('index.html’)</a:t>
            </a:r>
          </a:p>
          <a:p>
            <a:r>
              <a:rPr lang="en-US" sz="1800" dirty="0">
                <a:latin typeface="Times New Roman" panose="02020603050405020304" pitchFamily="18" charset="0"/>
                <a:cs typeface="Times New Roman" panose="02020603050405020304" pitchFamily="18" charset="0"/>
              </a:rPr>
              <a:t>@app.route('/admin', methods=['GET', 'POST'])</a:t>
            </a:r>
          </a:p>
          <a:p>
            <a:r>
              <a:rPr lang="en-US" sz="1800" dirty="0">
                <a:latin typeface="Times New Roman" panose="02020603050405020304" pitchFamily="18" charset="0"/>
                <a:cs typeface="Times New Roman" panose="02020603050405020304" pitchFamily="18" charset="0"/>
              </a:rPr>
              <a:t>def admin():</a:t>
            </a:r>
          </a:p>
          <a:p>
            <a:r>
              <a:rPr lang="en-US" sz="1800" dirty="0">
                <a:latin typeface="Times New Roman" panose="02020603050405020304" pitchFamily="18" charset="0"/>
                <a:cs typeface="Times New Roman" panose="02020603050405020304" pitchFamily="18" charset="0"/>
              </a:rPr>
              <a:t>    msg = ""  # default empty message</a:t>
            </a:r>
          </a:p>
          <a:p>
            <a:r>
              <a:rPr lang="en-US" sz="1800" dirty="0">
                <a:latin typeface="Times New Roman" panose="02020603050405020304" pitchFamily="18" charset="0"/>
                <a:cs typeface="Times New Roman" panose="02020603050405020304" pitchFamily="18" charset="0"/>
              </a:rPr>
              <a:t>if </a:t>
            </a:r>
            <a:r>
              <a:rPr lang="en-US" sz="1800" dirty="0" err="1">
                <a:latin typeface="Times New Roman" panose="02020603050405020304" pitchFamily="18" charset="0"/>
                <a:cs typeface="Times New Roman" panose="02020603050405020304" pitchFamily="18" charset="0"/>
              </a:rPr>
              <a:t>request.method</a:t>
            </a:r>
            <a:r>
              <a:rPr lang="en-US" sz="1800" dirty="0">
                <a:latin typeface="Times New Roman" panose="02020603050405020304" pitchFamily="18" charset="0"/>
                <a:cs typeface="Times New Roman" panose="02020603050405020304" pitchFamily="18" charset="0"/>
              </a:rPr>
              <a:t> == 'POST':</a:t>
            </a:r>
          </a:p>
          <a:p>
            <a:r>
              <a:rPr lang="en-US" sz="1800" dirty="0">
                <a:latin typeface="Times New Roman" panose="02020603050405020304" pitchFamily="18" charset="0"/>
                <a:cs typeface="Times New Roman" panose="02020603050405020304" pitchFamily="18" charset="0"/>
              </a:rPr>
              <a:t>        username = </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['username']</a:t>
            </a:r>
          </a:p>
          <a:p>
            <a:r>
              <a:rPr lang="en-US" sz="1800" dirty="0">
                <a:latin typeface="Times New Roman" panose="02020603050405020304" pitchFamily="18" charset="0"/>
                <a:cs typeface="Times New Roman" panose="02020603050405020304" pitchFamily="18" charset="0"/>
              </a:rPr>
              <a:t>        password = </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['password’]</a:t>
            </a:r>
          </a:p>
          <a:p>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cursor = </a:t>
            </a:r>
            <a:r>
              <a:rPr lang="en-US" sz="1800" dirty="0" err="1">
                <a:latin typeface="Times New Roman" panose="02020603050405020304" pitchFamily="18" charset="0"/>
                <a:cs typeface="Times New Roman" panose="02020603050405020304" pitchFamily="18" charset="0"/>
              </a:rPr>
              <a:t>mydb.cursor</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('SELECT * FROM admin WHERE username = %s AND password = %s', (username, password))</a:t>
            </a:r>
          </a:p>
          <a:p>
            <a:r>
              <a:rPr lang="en-US" sz="1800" dirty="0">
                <a:latin typeface="Times New Roman" panose="02020603050405020304" pitchFamily="18" charset="0"/>
                <a:cs typeface="Times New Roman" panose="02020603050405020304" pitchFamily="18" charset="0"/>
              </a:rPr>
              <a:t>        account = </a:t>
            </a:r>
            <a:r>
              <a:rPr lang="en-US" sz="1800" dirty="0" err="1">
                <a:latin typeface="Times New Roman" panose="02020603050405020304" pitchFamily="18" charset="0"/>
                <a:cs typeface="Times New Roman" panose="02020603050405020304" pitchFamily="18" charset="0"/>
              </a:rPr>
              <a:t>cursor.fetchone</a:t>
            </a: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35266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A5513-9DCC-1F7C-53F5-28CA9C14960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2D26FCC-7BE5-7ECB-9DF0-B43AA01EC8EC}"/>
              </a:ext>
            </a:extLst>
          </p:cNvPr>
          <p:cNvSpPr>
            <a:spLocks noGrp="1" noChangeArrowheads="1"/>
          </p:cNvSpPr>
          <p:nvPr>
            <p:ph idx="1"/>
          </p:nvPr>
        </p:nvSpPr>
        <p:spPr bwMode="auto">
          <a:xfrm>
            <a:off x="457200" y="3275588"/>
            <a:ext cx="1847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4AD0EAD-65D4-50EA-47EC-A57D5B210DC4}"/>
              </a:ext>
            </a:extLst>
          </p:cNvPr>
          <p:cNvSpPr>
            <a:spLocks noChangeArrowheads="1"/>
          </p:cNvSpPr>
          <p:nvPr/>
        </p:nvSpPr>
        <p:spPr bwMode="auto">
          <a:xfrm>
            <a:off x="228600" y="3185487"/>
            <a:ext cx="86868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A364B55-7607-AF76-52A1-9882D5083994}"/>
              </a:ext>
            </a:extLst>
          </p:cNvPr>
          <p:cNvSpPr>
            <a:spLocks noChangeArrowheads="1"/>
          </p:cNvSpPr>
          <p:nvPr/>
        </p:nvSpPr>
        <p:spPr bwMode="auto">
          <a:xfrm>
            <a:off x="304800" y="513605"/>
            <a:ext cx="7696200" cy="61863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800" dirty="0">
                <a:latin typeface="Times New Roman" panose="02020603050405020304" pitchFamily="18" charset="0"/>
                <a:cs typeface="Times New Roman" panose="02020603050405020304" pitchFamily="18" charset="0"/>
              </a:rPr>
              <a:t>if account:</a:t>
            </a:r>
          </a:p>
          <a:p>
            <a:r>
              <a:rPr lang="en-US" sz="1800" dirty="0">
                <a:latin typeface="Times New Roman" panose="02020603050405020304" pitchFamily="18" charset="0"/>
                <a:cs typeface="Times New Roman" panose="02020603050405020304" pitchFamily="18" charset="0"/>
              </a:rPr>
              <a:t>            session['username'] = username</a:t>
            </a:r>
          </a:p>
          <a:p>
            <a:r>
              <a:rPr lang="en-US" sz="1800" dirty="0">
                <a:latin typeface="Times New Roman" panose="02020603050405020304" pitchFamily="18" charset="0"/>
                <a:cs typeface="Times New Roman" panose="02020603050405020304" pitchFamily="18" charset="0"/>
              </a:rPr>
              <a:t>            session['</a:t>
            </a:r>
            <a:r>
              <a:rPr lang="en-US" sz="1800" dirty="0" err="1">
                <a:latin typeface="Times New Roman" panose="02020603050405020304" pitchFamily="18" charset="0"/>
                <a:cs typeface="Times New Roman" panose="02020603050405020304" pitchFamily="18" charset="0"/>
              </a:rPr>
              <a:t>user_type</a:t>
            </a:r>
            <a:r>
              <a:rPr lang="en-US" sz="1800" dirty="0">
                <a:latin typeface="Times New Roman" panose="02020603050405020304" pitchFamily="18" charset="0"/>
                <a:cs typeface="Times New Roman" panose="02020603050405020304" pitchFamily="18" charset="0"/>
              </a:rPr>
              <a:t>'] = 'admin'</a:t>
            </a:r>
          </a:p>
          <a:p>
            <a:r>
              <a:rPr lang="en-US" sz="1800" dirty="0">
                <a:latin typeface="Times New Roman" panose="02020603050405020304" pitchFamily="18" charset="0"/>
                <a:cs typeface="Times New Roman" panose="02020603050405020304" pitchFamily="18" charset="0"/>
              </a:rPr>
              <a:t>            msg="success"</a:t>
            </a:r>
          </a:p>
          <a:p>
            <a:r>
              <a:rPr lang="fr-FR" sz="1800" dirty="0">
                <a:latin typeface="Times New Roman" panose="02020603050405020304" pitchFamily="18" charset="0"/>
                <a:cs typeface="Times New Roman" panose="02020603050405020304" pitchFamily="18" charset="0"/>
              </a:rPr>
              <a:t>msg = "fail"  # </a:t>
            </a:r>
            <a:r>
              <a:rPr lang="fr-FR" sz="1800" dirty="0" err="1">
                <a:latin typeface="Times New Roman" panose="02020603050405020304" pitchFamily="18" charset="0"/>
                <a:cs typeface="Times New Roman" panose="02020603050405020304" pitchFamily="18" charset="0"/>
              </a:rPr>
              <a:t>pass</a:t>
            </a:r>
            <a:r>
              <a:rPr lang="fr-FR" sz="1800" dirty="0">
                <a:latin typeface="Times New Roman" panose="02020603050405020304" pitchFamily="18" charset="0"/>
                <a:cs typeface="Times New Roman" panose="02020603050405020304" pitchFamily="18" charset="0"/>
              </a:rPr>
              <a:t> </a:t>
            </a:r>
            <a:r>
              <a:rPr lang="fr-FR" sz="1800" dirty="0" err="1">
                <a:latin typeface="Times New Roman" panose="02020603050405020304" pitchFamily="18" charset="0"/>
                <a:cs typeface="Times New Roman" panose="02020603050405020304" pitchFamily="18" charset="0"/>
              </a:rPr>
              <a:t>failure</a:t>
            </a:r>
            <a:r>
              <a:rPr lang="fr-FR" sz="1800" dirty="0">
                <a:latin typeface="Times New Roman" panose="02020603050405020304" pitchFamily="18" charset="0"/>
                <a:cs typeface="Times New Roman" panose="02020603050405020304" pitchFamily="18" charset="0"/>
              </a:rPr>
              <a:t> message</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@app.route('/login',methods=['POST','GET'])</a:t>
            </a:r>
          </a:p>
          <a:p>
            <a:r>
              <a:rPr lang="en-US" sz="1800" dirty="0">
                <a:latin typeface="Times New Roman" panose="02020603050405020304" pitchFamily="18" charset="0"/>
                <a:cs typeface="Times New Roman" panose="02020603050405020304" pitchFamily="18" charset="0"/>
              </a:rPr>
              <a:t>def login():</a:t>
            </a:r>
          </a:p>
          <a:p>
            <a:r>
              <a:rPr lang="en-US" sz="1800" dirty="0">
                <a:latin typeface="Times New Roman" panose="02020603050405020304" pitchFamily="18" charset="0"/>
                <a:cs typeface="Times New Roman" panose="02020603050405020304" pitchFamily="18" charset="0"/>
              </a:rPr>
              <a:t>    msg=""</a:t>
            </a:r>
          </a:p>
          <a:p>
            <a:r>
              <a:rPr lang="en-US" sz="1800" dirty="0">
                <a:latin typeface="Times New Roman" panose="02020603050405020304" pitchFamily="18" charset="0"/>
                <a:cs typeface="Times New Roman" panose="02020603050405020304" pitchFamily="18" charset="0"/>
              </a:rPr>
              <a:t>    if </a:t>
            </a:r>
            <a:r>
              <a:rPr lang="en-US" sz="1800" dirty="0" err="1">
                <a:latin typeface="Times New Roman" panose="02020603050405020304" pitchFamily="18" charset="0"/>
                <a:cs typeface="Times New Roman" panose="02020603050405020304" pitchFamily="18" charset="0"/>
              </a:rPr>
              <a:t>request.method</a:t>
            </a:r>
            <a:r>
              <a:rPr lang="en-US" sz="1800" dirty="0">
                <a:latin typeface="Times New Roman" panose="02020603050405020304" pitchFamily="18" charset="0"/>
                <a:cs typeface="Times New Roman" panose="02020603050405020304" pitchFamily="18" charset="0"/>
              </a:rPr>
              <a:t> == 'POST':</a:t>
            </a:r>
          </a:p>
          <a:p>
            <a:r>
              <a:rPr lang="en-US" sz="1800" dirty="0">
                <a:latin typeface="Times New Roman" panose="02020603050405020304" pitchFamily="18" charset="0"/>
                <a:cs typeface="Times New Roman" panose="02020603050405020304" pitchFamily="18" charset="0"/>
              </a:rPr>
              <a:t>        username = </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['username']</a:t>
            </a:r>
          </a:p>
          <a:p>
            <a:r>
              <a:rPr lang="en-US" sz="1800" dirty="0">
                <a:latin typeface="Times New Roman" panose="02020603050405020304" pitchFamily="18" charset="0"/>
                <a:cs typeface="Times New Roman" panose="02020603050405020304" pitchFamily="18" charset="0"/>
              </a:rPr>
              <a:t>        password = </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['password']</a:t>
            </a:r>
          </a:p>
          <a:p>
            <a:r>
              <a:rPr lang="en-US" sz="1800" dirty="0">
                <a:latin typeface="Times New Roman" panose="02020603050405020304" pitchFamily="18" charset="0"/>
                <a:cs typeface="Times New Roman" panose="02020603050405020304" pitchFamily="18" charset="0"/>
              </a:rPr>
              <a:t>        cursor = </a:t>
            </a:r>
            <a:r>
              <a:rPr lang="en-US" sz="1800" dirty="0" err="1">
                <a:latin typeface="Times New Roman" panose="02020603050405020304" pitchFamily="18" charset="0"/>
                <a:cs typeface="Times New Roman" panose="02020603050405020304" pitchFamily="18" charset="0"/>
              </a:rPr>
              <a:t>mydb.cursor</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('SELECT * FROM seeker WHERE username = %s AND password = %s', (username, password))</a:t>
            </a:r>
          </a:p>
          <a:p>
            <a:r>
              <a:rPr lang="en-US" sz="1800" dirty="0">
                <a:latin typeface="Times New Roman" panose="02020603050405020304" pitchFamily="18" charset="0"/>
                <a:cs typeface="Times New Roman" panose="02020603050405020304" pitchFamily="18" charset="0"/>
              </a:rPr>
              <a:t>        account = </a:t>
            </a:r>
            <a:r>
              <a:rPr lang="en-US" sz="1800" dirty="0" err="1">
                <a:latin typeface="Times New Roman" panose="02020603050405020304" pitchFamily="18" charset="0"/>
                <a:cs typeface="Times New Roman" panose="02020603050405020304" pitchFamily="18" charset="0"/>
              </a:rPr>
              <a:t>cursor.fetchone</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if account:</a:t>
            </a:r>
          </a:p>
          <a:p>
            <a:r>
              <a:rPr lang="en-US" sz="1800" dirty="0">
                <a:latin typeface="Times New Roman" panose="02020603050405020304" pitchFamily="18" charset="0"/>
                <a:cs typeface="Times New Roman" panose="02020603050405020304" pitchFamily="18" charset="0"/>
              </a:rPr>
              <a:t>            session['username'] = username</a:t>
            </a:r>
          </a:p>
          <a:p>
            <a:r>
              <a:rPr lang="en-US" sz="1800" dirty="0">
                <a:latin typeface="Times New Roman" panose="02020603050405020304" pitchFamily="18" charset="0"/>
                <a:cs typeface="Times New Roman" panose="02020603050405020304" pitchFamily="18" charset="0"/>
              </a:rPr>
              <a:t>msg="success"</a:t>
            </a:r>
          </a:p>
          <a:p>
            <a:r>
              <a:rPr lang="en-US" sz="1800" dirty="0">
                <a:latin typeface="Times New Roman" panose="02020603050405020304" pitchFamily="18" charset="0"/>
                <a:cs typeface="Times New Roman" panose="02020603050405020304" pitchFamily="18" charset="0"/>
              </a:rPr>
              <a:t>           else:</a:t>
            </a:r>
          </a:p>
          <a:p>
            <a:r>
              <a:rPr lang="en-US" sz="1800" dirty="0">
                <a:latin typeface="Times New Roman" panose="02020603050405020304" pitchFamily="18" charset="0"/>
                <a:cs typeface="Times New Roman" panose="02020603050405020304" pitchFamily="18" charset="0"/>
              </a:rPr>
              <a:t>            msg="fail“</a:t>
            </a:r>
          </a:p>
        </p:txBody>
      </p:sp>
    </p:spTree>
    <p:extLst>
      <p:ext uri="{BB962C8B-B14F-4D97-AF65-F5344CB8AC3E}">
        <p14:creationId xmlns:p14="http://schemas.microsoft.com/office/powerpoint/2010/main" val="3072684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2D573-E5F8-D2E4-B8FF-C14C4B1ACC1B}"/>
              </a:ext>
            </a:extLst>
          </p:cNvPr>
          <p:cNvSpPr>
            <a:spLocks noGrp="1"/>
          </p:cNvSpPr>
          <p:nvPr>
            <p:ph idx="1"/>
          </p:nvPr>
        </p:nvSpPr>
        <p:spPr>
          <a:xfrm>
            <a:off x="457200" y="304800"/>
            <a:ext cx="8229600" cy="5211763"/>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 Get average rating</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("SELECT AVG(rating) FROM ratings WHERE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 %s", (username,))</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avg_rating</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cursor.fetchone</a:t>
            </a:r>
            <a:r>
              <a:rPr lang="en-US" sz="1800" dirty="0">
                <a:latin typeface="Times New Roman" panose="02020603050405020304" pitchFamily="18" charset="0"/>
                <a:cs typeface="Times New Roman" panose="02020603050405020304" pitchFamily="18" charset="0"/>
              </a:rPr>
              <a:t>()[0]</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 Get all reviews</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recruiter_username</a:t>
            </a:r>
            <a:r>
              <a:rPr lang="en-US" sz="1800" dirty="0">
                <a:latin typeface="Times New Roman" panose="02020603050405020304" pitchFamily="18" charset="0"/>
                <a:cs typeface="Times New Roman" panose="02020603050405020304" pitchFamily="18" charset="0"/>
              </a:rPr>
              <a:t>, rating, review, </a:t>
            </a:r>
            <a:r>
              <a:rPr lang="en-US" sz="1800" dirty="0" err="1">
                <a:latin typeface="Times New Roman" panose="02020603050405020304" pitchFamily="18" charset="0"/>
                <a:cs typeface="Times New Roman" panose="02020603050405020304" pitchFamily="18" charset="0"/>
              </a:rPr>
              <a:t>date_submitted</a:t>
            </a:r>
            <a:r>
              <a:rPr lang="en-US" sz="1800" dirty="0">
                <a:latin typeface="Times New Roman" panose="02020603050405020304" pitchFamily="18" charset="0"/>
                <a:cs typeface="Times New Roman" panose="02020603050405020304" pitchFamily="18" charset="0"/>
              </a:rPr>
              <a:t> FROM ratings WHERE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 %s", (username,))</a:t>
            </a:r>
          </a:p>
          <a:p>
            <a:pPr marL="0" indent="0">
              <a:buNone/>
            </a:pPr>
            <a:r>
              <a:rPr lang="en-US" sz="1800" dirty="0">
                <a:latin typeface="Times New Roman" panose="02020603050405020304" pitchFamily="18" charset="0"/>
                <a:cs typeface="Times New Roman" panose="02020603050405020304" pitchFamily="18" charset="0"/>
              </a:rPr>
              <a:t>    reviews = </a:t>
            </a:r>
            <a:r>
              <a:rPr lang="en-US" sz="1800" dirty="0" err="1">
                <a:latin typeface="Times New Roman" panose="02020603050405020304" pitchFamily="18" charset="0"/>
                <a:cs typeface="Times New Roman" panose="02020603050405020304" pitchFamily="18" charset="0"/>
              </a:rPr>
              <a:t>cursor.fetchall</a:t>
            </a:r>
            <a:r>
              <a:rPr lang="en-US" sz="1800" dirty="0">
                <a:latin typeface="Times New Roman" panose="02020603050405020304" pitchFamily="18" charset="0"/>
                <a:cs typeface="Times New Roman" panose="02020603050405020304" pitchFamily="18" charset="0"/>
              </a:rPr>
              <a:t>()</a:t>
            </a:r>
          </a:p>
          <a:p>
            <a:pPr marL="0" indent="0">
              <a:buNone/>
            </a:pPr>
            <a:r>
              <a:rPr lang="en-US" sz="1800" dirty="0" err="1">
                <a:latin typeface="Times New Roman" panose="02020603050405020304" pitchFamily="18" charset="0"/>
                <a:cs typeface="Times New Roman" panose="02020603050405020304" pitchFamily="18" charset="0"/>
              </a:rPr>
              <a:t>cursor.close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return </a:t>
            </a:r>
            <a:r>
              <a:rPr lang="en-US" sz="1800" dirty="0" err="1">
                <a:latin typeface="Times New Roman" panose="02020603050405020304" pitchFamily="18" charset="0"/>
                <a:cs typeface="Times New Roman" panose="02020603050405020304" pitchFamily="18" charset="0"/>
              </a:rPr>
              <a:t>render_template</a:t>
            </a:r>
            <a:r>
              <a:rPr lang="en-US" sz="1800" dirty="0">
                <a:latin typeface="Times New Roman" panose="02020603050405020304" pitchFamily="18" charset="0"/>
                <a:cs typeface="Times New Roman" panose="02020603050405020304" pitchFamily="18" charset="0"/>
              </a:rPr>
              <a:t>('profile_view.html', data=data, </a:t>
            </a:r>
            <a:r>
              <a:rPr lang="en-US" sz="1800" dirty="0" err="1">
                <a:latin typeface="Times New Roman" panose="02020603050405020304" pitchFamily="18" charset="0"/>
                <a:cs typeface="Times New Roman" panose="02020603050405020304" pitchFamily="18" charset="0"/>
              </a:rPr>
              <a:t>avg_rating</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avg_rating</a:t>
            </a:r>
            <a:r>
              <a:rPr lang="en-US" sz="1800" dirty="0">
                <a:latin typeface="Times New Roman" panose="02020603050405020304" pitchFamily="18" charset="0"/>
                <a:cs typeface="Times New Roman" panose="02020603050405020304" pitchFamily="18" charset="0"/>
              </a:rPr>
              <a:t>, reviews=reviews)</a:t>
            </a:r>
          </a:p>
          <a:p>
            <a:pPr marL="0" indent="0">
              <a:buNone/>
            </a:pPr>
            <a:r>
              <a:rPr lang="en-US" sz="1800" dirty="0">
                <a:latin typeface="Times New Roman" panose="02020603050405020304" pitchFamily="18" charset="0"/>
                <a:cs typeface="Times New Roman" panose="02020603050405020304" pitchFamily="18" charset="0"/>
              </a:rPr>
              <a:t>@app.route('/submit_rating', methods=['POST'])</a:t>
            </a:r>
          </a:p>
          <a:p>
            <a:pPr marL="0" indent="0">
              <a:buNone/>
            </a:pPr>
            <a:r>
              <a:rPr lang="en-US" sz="1800" dirty="0">
                <a:latin typeface="Times New Roman" panose="02020603050405020304" pitchFamily="18" charset="0"/>
                <a:cs typeface="Times New Roman" panose="02020603050405020304" pitchFamily="18" charset="0"/>
              </a:rPr>
              <a:t>def </a:t>
            </a:r>
            <a:r>
              <a:rPr lang="en-US" sz="1800" dirty="0" err="1">
                <a:latin typeface="Times New Roman" panose="02020603050405020304" pitchFamily="18" charset="0"/>
                <a:cs typeface="Times New Roman" panose="02020603050405020304" pitchFamily="18" charset="0"/>
              </a:rPr>
              <a:t>submit_rating</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recruiter_username</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session.get</a:t>
            </a:r>
            <a:r>
              <a:rPr lang="en-US" sz="1800" dirty="0">
                <a:latin typeface="Times New Roman" panose="02020603050405020304" pitchFamily="18" charset="0"/>
                <a:cs typeface="Times New Roman" panose="02020603050405020304" pitchFamily="18" charset="0"/>
              </a:rPr>
              <a:t>('username')</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request.args.get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request_id</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request.args.get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rating = int(</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['rating'])</a:t>
            </a:r>
          </a:p>
          <a:p>
            <a:pPr marL="0" indent="0">
              <a:buNone/>
            </a:pPr>
            <a:r>
              <a:rPr lang="en-US" sz="1800" dirty="0">
                <a:latin typeface="Times New Roman" panose="02020603050405020304" pitchFamily="18" charset="0"/>
                <a:cs typeface="Times New Roman" panose="02020603050405020304" pitchFamily="18" charset="0"/>
              </a:rPr>
              <a:t>    review = </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['review']</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date_submitted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datetime.datetime.now</a:t>
            </a:r>
            <a:r>
              <a:rPr lang="en-US" sz="1800" dirty="0">
                <a:latin typeface="Times New Roman" panose="02020603050405020304" pitchFamily="18" charset="0"/>
                <a:cs typeface="Times New Roman" panose="02020603050405020304" pitchFamily="18" charset="0"/>
              </a:rPr>
              <a:t>().date()</a:t>
            </a:r>
          </a:p>
        </p:txBody>
      </p:sp>
    </p:spTree>
    <p:extLst>
      <p:ext uri="{BB962C8B-B14F-4D97-AF65-F5344CB8AC3E}">
        <p14:creationId xmlns:p14="http://schemas.microsoft.com/office/powerpoint/2010/main" val="2801329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2D573-E5F8-D2E4-B8FF-C14C4B1ACC1B}"/>
              </a:ext>
            </a:extLst>
          </p:cNvPr>
          <p:cNvSpPr>
            <a:spLocks noGrp="1"/>
          </p:cNvSpPr>
          <p:nvPr>
            <p:ph idx="1"/>
          </p:nvPr>
        </p:nvSpPr>
        <p:spPr>
          <a:xfrm>
            <a:off x="457200" y="304800"/>
            <a:ext cx="8229600" cy="5211763"/>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@app.route('/login1',methods=['POST','GET'])</a:t>
            </a:r>
          </a:p>
          <a:p>
            <a:pPr marL="0" indent="0">
              <a:buNone/>
            </a:pPr>
            <a:r>
              <a:rPr lang="en-US" sz="1800" dirty="0">
                <a:latin typeface="Times New Roman" panose="02020603050405020304" pitchFamily="18" charset="0"/>
                <a:cs typeface="Times New Roman" panose="02020603050405020304" pitchFamily="18" charset="0"/>
              </a:rPr>
              <a:t>def login1():</a:t>
            </a:r>
          </a:p>
          <a:p>
            <a:pPr marL="0" indent="0">
              <a:buNone/>
            </a:pPr>
            <a:r>
              <a:rPr lang="en-US" sz="1800" dirty="0">
                <a:latin typeface="Times New Roman" panose="02020603050405020304" pitchFamily="18" charset="0"/>
                <a:cs typeface="Times New Roman" panose="02020603050405020304" pitchFamily="18" charset="0"/>
              </a:rPr>
              <a:t>msg=""</a:t>
            </a:r>
          </a:p>
          <a:p>
            <a:pPr marL="0" indent="0">
              <a:buNone/>
            </a:pPr>
            <a:r>
              <a:rPr lang="en-US" sz="1800" dirty="0">
                <a:latin typeface="Times New Roman" panose="02020603050405020304" pitchFamily="18" charset="0"/>
                <a:cs typeface="Times New Roman" panose="02020603050405020304" pitchFamily="18" charset="0"/>
              </a:rPr>
              <a:t>if </a:t>
            </a:r>
            <a:r>
              <a:rPr lang="en-US" sz="1800" dirty="0" err="1">
                <a:latin typeface="Times New Roman" panose="02020603050405020304" pitchFamily="18" charset="0"/>
                <a:cs typeface="Times New Roman" panose="02020603050405020304" pitchFamily="18" charset="0"/>
              </a:rPr>
              <a:t>request.method</a:t>
            </a:r>
            <a:r>
              <a:rPr lang="en-US" sz="1800" dirty="0">
                <a:latin typeface="Times New Roman" panose="02020603050405020304" pitchFamily="18" charset="0"/>
                <a:cs typeface="Times New Roman" panose="02020603050405020304" pitchFamily="18" charset="0"/>
              </a:rPr>
              <a:t> == 'POST':</a:t>
            </a:r>
          </a:p>
          <a:p>
            <a:pPr marL="0" indent="0">
              <a:buNone/>
            </a:pPr>
            <a:r>
              <a:rPr lang="en-US" sz="1800" dirty="0">
                <a:latin typeface="Times New Roman" panose="02020603050405020304" pitchFamily="18" charset="0"/>
                <a:cs typeface="Times New Roman" panose="02020603050405020304" pitchFamily="18" charset="0"/>
              </a:rPr>
              <a:t>        username = </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['username']</a:t>
            </a:r>
          </a:p>
          <a:p>
            <a:pPr marL="0" indent="0">
              <a:buNone/>
            </a:pPr>
            <a:r>
              <a:rPr lang="en-US" sz="1800" dirty="0">
                <a:latin typeface="Times New Roman" panose="02020603050405020304" pitchFamily="18" charset="0"/>
                <a:cs typeface="Times New Roman" panose="02020603050405020304" pitchFamily="18" charset="0"/>
              </a:rPr>
              <a:t>        password = </a:t>
            </a:r>
            <a:r>
              <a:rPr lang="en-US" sz="1800" dirty="0" err="1">
                <a:latin typeface="Times New Roman" panose="02020603050405020304" pitchFamily="18" charset="0"/>
                <a:cs typeface="Times New Roman" panose="02020603050405020304" pitchFamily="18" charset="0"/>
              </a:rPr>
              <a:t>request.form</a:t>
            </a:r>
            <a:r>
              <a:rPr lang="en-US" sz="1800" dirty="0">
                <a:latin typeface="Times New Roman" panose="02020603050405020304" pitchFamily="18" charset="0"/>
                <a:cs typeface="Times New Roman" panose="02020603050405020304" pitchFamily="18" charset="0"/>
              </a:rPr>
              <a:t>['password']</a:t>
            </a:r>
          </a:p>
          <a:p>
            <a:pPr marL="0" indent="0">
              <a:buNone/>
            </a:pPr>
            <a:r>
              <a:rPr lang="en-US" sz="1800" dirty="0">
                <a:latin typeface="Times New Roman" panose="02020603050405020304" pitchFamily="18" charset="0"/>
                <a:cs typeface="Times New Roman" panose="02020603050405020304" pitchFamily="18" charset="0"/>
              </a:rPr>
              <a:t>        cursor = </a:t>
            </a:r>
            <a:r>
              <a:rPr lang="en-US" sz="1800" dirty="0" err="1">
                <a:latin typeface="Times New Roman" panose="02020603050405020304" pitchFamily="18" charset="0"/>
                <a:cs typeface="Times New Roman" panose="02020603050405020304" pitchFamily="18" charset="0"/>
              </a:rPr>
              <a:t>mydb.cursor</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('SELECT * FROM recruiter WHERE username = %s AND password = %s AND status=1', (username, password))</a:t>
            </a:r>
          </a:p>
          <a:p>
            <a:pPr marL="0" indent="0">
              <a:buNone/>
            </a:pPr>
            <a:r>
              <a:rPr lang="en-US" sz="1800" dirty="0">
                <a:latin typeface="Times New Roman" panose="02020603050405020304" pitchFamily="18" charset="0"/>
                <a:cs typeface="Times New Roman" panose="02020603050405020304" pitchFamily="18" charset="0"/>
              </a:rPr>
              <a:t>        account = </a:t>
            </a:r>
            <a:r>
              <a:rPr lang="en-US" sz="1800" dirty="0" err="1">
                <a:latin typeface="Times New Roman" panose="02020603050405020304" pitchFamily="18" charset="0"/>
                <a:cs typeface="Times New Roman" panose="02020603050405020304" pitchFamily="18" charset="0"/>
              </a:rPr>
              <a:t>cursor.fetchone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if account:</a:t>
            </a:r>
          </a:p>
          <a:p>
            <a:pPr marL="0" indent="0">
              <a:buNone/>
            </a:pPr>
            <a:r>
              <a:rPr lang="en-US" sz="1800" dirty="0">
                <a:latin typeface="Times New Roman" panose="02020603050405020304" pitchFamily="18" charset="0"/>
                <a:cs typeface="Times New Roman" panose="02020603050405020304" pitchFamily="18" charset="0"/>
              </a:rPr>
              <a:t>            session['username'] = username</a:t>
            </a:r>
          </a:p>
          <a:p>
            <a:pPr marL="0" indent="0">
              <a:buNone/>
            </a:pPr>
            <a:r>
              <a:rPr lang="en-US" sz="1800" dirty="0">
                <a:latin typeface="Times New Roman" panose="02020603050405020304" pitchFamily="18" charset="0"/>
                <a:cs typeface="Times New Roman" panose="02020603050405020304" pitchFamily="18" charset="0"/>
              </a:rPr>
              <a:t>            session['</a:t>
            </a:r>
            <a:r>
              <a:rPr lang="en-US" sz="1800" dirty="0" err="1">
                <a:latin typeface="Times New Roman" panose="02020603050405020304" pitchFamily="18" charset="0"/>
                <a:cs typeface="Times New Roman" panose="02020603050405020304" pitchFamily="18" charset="0"/>
              </a:rPr>
              <a:t>user_type</a:t>
            </a:r>
            <a:r>
              <a:rPr lang="en-US" sz="1800" dirty="0">
                <a:latin typeface="Times New Roman" panose="02020603050405020304" pitchFamily="18" charset="0"/>
                <a:cs typeface="Times New Roman" panose="02020603050405020304" pitchFamily="18" charset="0"/>
              </a:rPr>
              <a:t>'] = 'user'</a:t>
            </a:r>
          </a:p>
          <a:p>
            <a:pPr marL="0" indent="0">
              <a:buNone/>
            </a:pPr>
            <a:r>
              <a:rPr lang="en-US" sz="1800" dirty="0">
                <a:latin typeface="Times New Roman" panose="02020603050405020304" pitchFamily="18" charset="0"/>
                <a:cs typeface="Times New Roman" panose="02020603050405020304" pitchFamily="18" charset="0"/>
              </a:rPr>
              <a:t>            msg="success"</a:t>
            </a:r>
          </a:p>
          <a:p>
            <a:pPr marL="0" indent="0">
              <a:buNone/>
            </a:pPr>
            <a:r>
              <a:rPr lang="en-US" sz="1800" dirty="0">
                <a:latin typeface="Times New Roman" panose="02020603050405020304" pitchFamily="18" charset="0"/>
                <a:cs typeface="Times New Roman" panose="02020603050405020304" pitchFamily="18" charset="0"/>
              </a:rPr>
              <a:t>            else:</a:t>
            </a:r>
          </a:p>
          <a:p>
            <a:pPr marL="0" indent="0">
              <a:buNone/>
            </a:pPr>
            <a:r>
              <a:rPr lang="en-US" sz="1800" dirty="0">
                <a:latin typeface="Times New Roman" panose="02020603050405020304" pitchFamily="18" charset="0"/>
                <a:cs typeface="Times New Roman" panose="02020603050405020304" pitchFamily="18" charset="0"/>
              </a:rPr>
              <a:t>            msg="fail"</a:t>
            </a:r>
          </a:p>
          <a:p>
            <a:pPr marL="0" indent="0">
              <a:buNone/>
            </a:pPr>
            <a:r>
              <a:rPr lang="en-US" sz="1800" dirty="0">
                <a:latin typeface="Times New Roman" panose="02020603050405020304" pitchFamily="18" charset="0"/>
                <a:cs typeface="Times New Roman" panose="02020603050405020304" pitchFamily="18" charset="0"/>
              </a:rPr>
              <a:t>     return </a:t>
            </a:r>
            <a:r>
              <a:rPr lang="en-US" sz="1800" dirty="0" err="1">
                <a:latin typeface="Times New Roman" panose="02020603050405020304" pitchFamily="18" charset="0"/>
                <a:cs typeface="Times New Roman" panose="02020603050405020304" pitchFamily="18" charset="0"/>
              </a:rPr>
              <a:t>render_template</a:t>
            </a:r>
            <a:r>
              <a:rPr lang="en-US" sz="1800" dirty="0">
                <a:latin typeface="Times New Roman" panose="02020603050405020304" pitchFamily="18" charset="0"/>
                <a:cs typeface="Times New Roman" panose="02020603050405020304" pitchFamily="18" charset="0"/>
              </a:rPr>
              <a:t>('login1.html',msg=msg)</a:t>
            </a:r>
          </a:p>
          <a:p>
            <a:pPr marL="0" indent="0">
              <a:buNone/>
            </a:pPr>
            <a:r>
              <a:rPr lang="en-US" sz="1800" dirty="0">
                <a:latin typeface="Times New Roman" panose="02020603050405020304" pitchFamily="18" charset="0"/>
                <a:cs typeface="Times New Roman" panose="02020603050405020304" pitchFamily="18" charset="0"/>
              </a:rPr>
              <a:t>@app.route('/register',methods=['POST','GET'])</a:t>
            </a:r>
          </a:p>
          <a:p>
            <a:pPr marL="0" indent="0">
              <a:buNone/>
            </a:pPr>
            <a:r>
              <a:rPr lang="en-US" sz="1800" dirty="0">
                <a:latin typeface="Times New Roman" panose="02020603050405020304" pitchFamily="18" charset="0"/>
                <a:cs typeface="Times New Roman" panose="02020603050405020304" pitchFamily="18" charset="0"/>
              </a:rPr>
              <a:t>def register():</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108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31417F-0BB0-F5F4-B861-024B2E969CE1}"/>
              </a:ext>
            </a:extLst>
          </p:cNvPr>
          <p:cNvSpPr>
            <a:spLocks noGrp="1"/>
          </p:cNvSpPr>
          <p:nvPr>
            <p:ph idx="1"/>
          </p:nvPr>
        </p:nvSpPr>
        <p:spPr>
          <a:xfrm>
            <a:off x="381000" y="533400"/>
            <a:ext cx="8229600" cy="4525963"/>
          </a:xfrm>
        </p:spPr>
        <p:txBody>
          <a:bodyPr>
            <a:normAutofit fontScale="25000" lnSpcReduction="20000"/>
          </a:bodyPr>
          <a:lstStyle/>
          <a:p>
            <a:pPr marL="0" indent="0">
              <a:buNone/>
            </a:pPr>
            <a:r>
              <a:rPr lang="en-US" sz="7200" dirty="0">
                <a:latin typeface="Times New Roman" panose="02020603050405020304" pitchFamily="18" charset="0"/>
                <a:cs typeface="Times New Roman" panose="02020603050405020304" pitchFamily="18" charset="0"/>
              </a:rPr>
              <a:t>@app.route('/all_projects', methods=['GET'])</a:t>
            </a:r>
          </a:p>
          <a:p>
            <a:pPr marL="0" indent="0">
              <a:buNone/>
            </a:pPr>
            <a:r>
              <a:rPr lang="en-US" sz="7200" dirty="0">
                <a:latin typeface="Times New Roman" panose="02020603050405020304" pitchFamily="18" charset="0"/>
                <a:cs typeface="Times New Roman" panose="02020603050405020304" pitchFamily="18" charset="0"/>
              </a:rPr>
              <a:t>def </a:t>
            </a:r>
            <a:r>
              <a:rPr lang="en-US" sz="7200" dirty="0" err="1">
                <a:latin typeface="Times New Roman" panose="02020603050405020304" pitchFamily="18" charset="0"/>
                <a:cs typeface="Times New Roman" panose="02020603050405020304" pitchFamily="18" charset="0"/>
              </a:rPr>
              <a:t>all_projects</a:t>
            </a:r>
            <a:r>
              <a:rPr lang="en-US" sz="7200" dirty="0">
                <a:latin typeface="Times New Roman" panose="02020603050405020304" pitchFamily="18" charset="0"/>
                <a:cs typeface="Times New Roman" panose="02020603050405020304" pitchFamily="18" charset="0"/>
              </a:rPr>
              <a:t>():</a:t>
            </a:r>
          </a:p>
          <a:p>
            <a:pPr marL="0" indent="0">
              <a:buNone/>
            </a:pPr>
            <a:r>
              <a:rPr lang="en-US" sz="7200" dirty="0">
                <a:latin typeface="Times New Roman" panose="02020603050405020304" pitchFamily="18" charset="0"/>
                <a:cs typeface="Times New Roman" panose="02020603050405020304" pitchFamily="18" charset="0"/>
              </a:rPr>
              <a:t>    cursor = </a:t>
            </a:r>
            <a:r>
              <a:rPr lang="en-US" sz="7200" dirty="0" err="1">
                <a:latin typeface="Times New Roman" panose="02020603050405020304" pitchFamily="18" charset="0"/>
                <a:cs typeface="Times New Roman" panose="02020603050405020304" pitchFamily="18" charset="0"/>
              </a:rPr>
              <a:t>mydb.cursor</a:t>
            </a:r>
            <a:r>
              <a:rPr lang="en-US" sz="7200" dirty="0">
                <a:latin typeface="Times New Roman" panose="02020603050405020304" pitchFamily="18" charset="0"/>
                <a:cs typeface="Times New Roman" panose="02020603050405020304" pitchFamily="18" charset="0"/>
              </a:rPr>
              <a:t>()</a:t>
            </a:r>
          </a:p>
          <a:p>
            <a:pPr marL="0" indent="0">
              <a:buNone/>
            </a:pP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cursor.execute</a:t>
            </a:r>
            <a:r>
              <a:rPr lang="en-US" sz="7200" dirty="0">
                <a:latin typeface="Times New Roman" panose="02020603050405020304" pitchFamily="18" charset="0"/>
                <a:cs typeface="Times New Roman" panose="02020603050405020304" pitchFamily="18" charset="0"/>
              </a:rPr>
              <a:t>("SELECT * FROM posts")</a:t>
            </a:r>
          </a:p>
          <a:p>
            <a:pPr marL="0" indent="0">
              <a:buNone/>
            </a:pPr>
            <a:r>
              <a:rPr lang="en-US" sz="7200" dirty="0">
                <a:latin typeface="Times New Roman" panose="02020603050405020304" pitchFamily="18" charset="0"/>
                <a:cs typeface="Times New Roman" panose="02020603050405020304" pitchFamily="18" charset="0"/>
              </a:rPr>
              <a:t>    projects = </a:t>
            </a:r>
            <a:r>
              <a:rPr lang="en-US" sz="7200" dirty="0" err="1">
                <a:latin typeface="Times New Roman" panose="02020603050405020304" pitchFamily="18" charset="0"/>
                <a:cs typeface="Times New Roman" panose="02020603050405020304" pitchFamily="18" charset="0"/>
              </a:rPr>
              <a:t>cursor.fetchall</a:t>
            </a:r>
            <a:r>
              <a:rPr lang="en-US" sz="7200" dirty="0">
                <a:latin typeface="Times New Roman" panose="02020603050405020304" pitchFamily="18" charset="0"/>
                <a:cs typeface="Times New Roman" panose="02020603050405020304" pitchFamily="18" charset="0"/>
              </a:rPr>
              <a:t>()</a:t>
            </a:r>
          </a:p>
          <a:p>
            <a:pPr marL="0" indent="0">
              <a:buNone/>
            </a:pP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cursor.close</a:t>
            </a:r>
            <a:r>
              <a:rPr lang="en-US" sz="7200" dirty="0">
                <a:latin typeface="Times New Roman" panose="02020603050405020304" pitchFamily="18" charset="0"/>
                <a:cs typeface="Times New Roman" panose="02020603050405020304" pitchFamily="18" charset="0"/>
              </a:rPr>
              <a:t>()</a:t>
            </a:r>
          </a:p>
          <a:p>
            <a:pPr marL="0" indent="0">
              <a:buNone/>
            </a:pPr>
            <a:r>
              <a:rPr lang="en-US" sz="7200" dirty="0">
                <a:latin typeface="Times New Roman" panose="02020603050405020304" pitchFamily="18" charset="0"/>
                <a:cs typeface="Times New Roman" panose="02020603050405020304" pitchFamily="18" charset="0"/>
              </a:rPr>
              <a:t>    return </a:t>
            </a:r>
            <a:r>
              <a:rPr lang="en-US" sz="7200" dirty="0" err="1">
                <a:latin typeface="Times New Roman" panose="02020603050405020304" pitchFamily="18" charset="0"/>
                <a:cs typeface="Times New Roman" panose="02020603050405020304" pitchFamily="18" charset="0"/>
              </a:rPr>
              <a:t>render_template</a:t>
            </a:r>
            <a:r>
              <a:rPr lang="en-US" sz="7200" dirty="0">
                <a:latin typeface="Times New Roman" panose="02020603050405020304" pitchFamily="18" charset="0"/>
                <a:cs typeface="Times New Roman" panose="02020603050405020304" pitchFamily="18" charset="0"/>
              </a:rPr>
              <a:t>('all_projects.html', projects=projects)</a:t>
            </a:r>
          </a:p>
          <a:p>
            <a:pPr marL="0" indent="0">
              <a:buNone/>
            </a:pPr>
            <a:endParaRPr lang="en-US" sz="7200" dirty="0">
              <a:latin typeface="Times New Roman" panose="02020603050405020304" pitchFamily="18" charset="0"/>
              <a:cs typeface="Times New Roman" panose="02020603050405020304" pitchFamily="18" charset="0"/>
            </a:endParaRPr>
          </a:p>
          <a:p>
            <a:pPr marL="0" indent="0">
              <a:buNone/>
            </a:pPr>
            <a:r>
              <a:rPr lang="en-US" sz="7200" dirty="0">
                <a:latin typeface="Times New Roman" panose="02020603050405020304" pitchFamily="18" charset="0"/>
                <a:cs typeface="Times New Roman" panose="02020603050405020304" pitchFamily="18" charset="0"/>
              </a:rPr>
              <a:t>@app.route('/submit_bid', methods=['POST'])</a:t>
            </a:r>
          </a:p>
          <a:p>
            <a:pPr marL="0" indent="0">
              <a:buNone/>
            </a:pPr>
            <a:r>
              <a:rPr lang="en-US" sz="7200" dirty="0">
                <a:latin typeface="Times New Roman" panose="02020603050405020304" pitchFamily="18" charset="0"/>
                <a:cs typeface="Times New Roman" panose="02020603050405020304" pitchFamily="18" charset="0"/>
              </a:rPr>
              <a:t>def </a:t>
            </a:r>
            <a:r>
              <a:rPr lang="en-US" sz="7200" dirty="0" err="1">
                <a:latin typeface="Times New Roman" panose="02020603050405020304" pitchFamily="18" charset="0"/>
                <a:cs typeface="Times New Roman" panose="02020603050405020304" pitchFamily="18" charset="0"/>
              </a:rPr>
              <a:t>submit_bid</a:t>
            </a:r>
            <a:r>
              <a:rPr lang="en-US" sz="7200" dirty="0">
                <a:latin typeface="Times New Roman" panose="02020603050405020304" pitchFamily="18" charset="0"/>
                <a:cs typeface="Times New Roman" panose="02020603050405020304" pitchFamily="18" charset="0"/>
              </a:rPr>
              <a:t>():</a:t>
            </a:r>
          </a:p>
          <a:p>
            <a:pPr marL="0" indent="0">
              <a:buNone/>
            </a:pPr>
            <a:r>
              <a:rPr lang="en-US" sz="7200" dirty="0">
                <a:latin typeface="Times New Roman" panose="02020603050405020304" pitchFamily="18" charset="0"/>
                <a:cs typeface="Times New Roman" panose="02020603050405020304" pitchFamily="18" charset="0"/>
              </a:rPr>
              <a:t>    if 'username' not in session:</a:t>
            </a:r>
          </a:p>
          <a:p>
            <a:pPr marL="0" indent="0">
              <a:buNone/>
            </a:pPr>
            <a:r>
              <a:rPr lang="en-US" sz="7200" dirty="0">
                <a:latin typeface="Times New Roman" panose="02020603050405020304" pitchFamily="18" charset="0"/>
                <a:cs typeface="Times New Roman" panose="02020603050405020304" pitchFamily="18" charset="0"/>
              </a:rPr>
              <a:t>        return redirect(</a:t>
            </a:r>
            <a:r>
              <a:rPr lang="en-US" sz="7200" dirty="0" err="1">
                <a:latin typeface="Times New Roman" panose="02020603050405020304" pitchFamily="18" charset="0"/>
                <a:cs typeface="Times New Roman" panose="02020603050405020304" pitchFamily="18" charset="0"/>
              </a:rPr>
              <a:t>url_for</a:t>
            </a:r>
            <a:r>
              <a:rPr lang="en-US" sz="7200" dirty="0">
                <a:latin typeface="Times New Roman" panose="02020603050405020304" pitchFamily="18" charset="0"/>
                <a:cs typeface="Times New Roman" panose="02020603050405020304" pitchFamily="18" charset="0"/>
              </a:rPr>
              <a:t>('login'))</a:t>
            </a:r>
          </a:p>
          <a:p>
            <a:pPr marL="0" indent="0">
              <a:buNone/>
            </a:pPr>
            <a:endParaRPr lang="en-US" sz="7200" dirty="0">
              <a:latin typeface="Times New Roman" panose="02020603050405020304" pitchFamily="18" charset="0"/>
              <a:cs typeface="Times New Roman" panose="02020603050405020304" pitchFamily="18" charset="0"/>
            </a:endParaRPr>
          </a:p>
          <a:p>
            <a:pPr marL="0" indent="0">
              <a:buNone/>
            </a:pP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seeker_username</a:t>
            </a:r>
            <a:r>
              <a:rPr lang="en-US" sz="7200" dirty="0">
                <a:latin typeface="Times New Roman" panose="02020603050405020304" pitchFamily="18" charset="0"/>
                <a:cs typeface="Times New Roman" panose="02020603050405020304" pitchFamily="18" charset="0"/>
              </a:rPr>
              <a:t> = session['username']</a:t>
            </a:r>
          </a:p>
          <a:p>
            <a:pPr marL="0" indent="0">
              <a:buNone/>
            </a:pP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project_id</a:t>
            </a:r>
            <a:r>
              <a:rPr lang="en-US" sz="7200" dirty="0">
                <a:latin typeface="Times New Roman" panose="02020603050405020304" pitchFamily="18" charset="0"/>
                <a:cs typeface="Times New Roman" panose="02020603050405020304" pitchFamily="18" charset="0"/>
              </a:rPr>
              <a:t> = </a:t>
            </a:r>
            <a:r>
              <a:rPr lang="en-US" sz="7200" dirty="0" err="1">
                <a:latin typeface="Times New Roman" panose="02020603050405020304" pitchFamily="18" charset="0"/>
                <a:cs typeface="Times New Roman" panose="02020603050405020304" pitchFamily="18" charset="0"/>
              </a:rPr>
              <a:t>request.form</a:t>
            </a:r>
            <a:r>
              <a:rPr lang="en-US" sz="7200" dirty="0">
                <a:latin typeface="Times New Roman" panose="02020603050405020304" pitchFamily="18" charset="0"/>
                <a:cs typeface="Times New Roman" panose="02020603050405020304" pitchFamily="18" charset="0"/>
              </a:rPr>
              <a:t>['</a:t>
            </a:r>
            <a:r>
              <a:rPr lang="en-US" sz="7200" dirty="0" err="1">
                <a:latin typeface="Times New Roman" panose="02020603050405020304" pitchFamily="18" charset="0"/>
                <a:cs typeface="Times New Roman" panose="02020603050405020304" pitchFamily="18" charset="0"/>
              </a:rPr>
              <a:t>project_id</a:t>
            </a:r>
            <a:r>
              <a:rPr lang="en-US" sz="7200" dirty="0">
                <a:latin typeface="Times New Roman" panose="02020603050405020304" pitchFamily="18" charset="0"/>
                <a:cs typeface="Times New Roman" panose="02020603050405020304" pitchFamily="18" charset="0"/>
              </a:rPr>
              <a:t>']</a:t>
            </a:r>
          </a:p>
          <a:p>
            <a:pPr marL="0" indent="0">
              <a:buNone/>
            </a:pP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bid_amount</a:t>
            </a:r>
            <a:r>
              <a:rPr lang="en-US" sz="7200" dirty="0">
                <a:latin typeface="Times New Roman" panose="02020603050405020304" pitchFamily="18" charset="0"/>
                <a:cs typeface="Times New Roman" panose="02020603050405020304" pitchFamily="18" charset="0"/>
              </a:rPr>
              <a:t> = </a:t>
            </a:r>
            <a:r>
              <a:rPr lang="en-US" sz="7200" dirty="0" err="1">
                <a:latin typeface="Times New Roman" panose="02020603050405020304" pitchFamily="18" charset="0"/>
                <a:cs typeface="Times New Roman" panose="02020603050405020304" pitchFamily="18" charset="0"/>
              </a:rPr>
              <a:t>request.form</a:t>
            </a:r>
            <a:r>
              <a:rPr lang="en-US" sz="7200" dirty="0">
                <a:latin typeface="Times New Roman" panose="02020603050405020304" pitchFamily="18" charset="0"/>
                <a:cs typeface="Times New Roman" panose="02020603050405020304" pitchFamily="18" charset="0"/>
              </a:rPr>
              <a:t>['</a:t>
            </a:r>
            <a:r>
              <a:rPr lang="en-US" sz="7200" dirty="0" err="1">
                <a:latin typeface="Times New Roman" panose="02020603050405020304" pitchFamily="18" charset="0"/>
                <a:cs typeface="Times New Roman" panose="02020603050405020304" pitchFamily="18" charset="0"/>
              </a:rPr>
              <a:t>bid_amount</a:t>
            </a:r>
            <a:r>
              <a:rPr lang="en-US" sz="7200" dirty="0">
                <a:latin typeface="Times New Roman" panose="02020603050405020304" pitchFamily="18" charset="0"/>
                <a:cs typeface="Times New Roman" panose="02020603050405020304" pitchFamily="18" charset="0"/>
              </a:rPr>
              <a:t>']</a:t>
            </a:r>
          </a:p>
          <a:p>
            <a:pPr marL="0" indent="0">
              <a:buNone/>
            </a:pPr>
            <a:r>
              <a:rPr lang="en-US" sz="7200" dirty="0">
                <a:latin typeface="Times New Roman" panose="02020603050405020304" pitchFamily="18" charset="0"/>
                <a:cs typeface="Times New Roman" panose="02020603050405020304" pitchFamily="18" charset="0"/>
              </a:rPr>
              <a:t>    timeline = </a:t>
            </a:r>
            <a:r>
              <a:rPr lang="en-US" sz="7200" dirty="0" err="1">
                <a:latin typeface="Times New Roman" panose="02020603050405020304" pitchFamily="18" charset="0"/>
                <a:cs typeface="Times New Roman" panose="02020603050405020304" pitchFamily="18" charset="0"/>
              </a:rPr>
              <a:t>request.form</a:t>
            </a:r>
            <a:r>
              <a:rPr lang="en-US" sz="7200" dirty="0">
                <a:latin typeface="Times New Roman" panose="02020603050405020304" pitchFamily="18" charset="0"/>
                <a:cs typeface="Times New Roman" panose="02020603050405020304" pitchFamily="18" charset="0"/>
              </a:rPr>
              <a:t>['timeline']</a:t>
            </a:r>
          </a:p>
          <a:p>
            <a:pPr marL="0" indent="0">
              <a:buNone/>
            </a:pPr>
            <a:r>
              <a:rPr lang="en-US" sz="7200" dirty="0">
                <a:latin typeface="Times New Roman" panose="02020603050405020304" pitchFamily="18" charset="0"/>
                <a:cs typeface="Times New Roman" panose="02020603050405020304" pitchFamily="18" charset="0"/>
              </a:rPr>
              <a:t>    message = </a:t>
            </a:r>
            <a:r>
              <a:rPr lang="en-US" sz="7200" dirty="0" err="1">
                <a:latin typeface="Times New Roman" panose="02020603050405020304" pitchFamily="18" charset="0"/>
                <a:cs typeface="Times New Roman" panose="02020603050405020304" pitchFamily="18" charset="0"/>
              </a:rPr>
              <a:t>request.form</a:t>
            </a:r>
            <a:r>
              <a:rPr lang="en-US" sz="7200" dirty="0">
                <a:latin typeface="Times New Roman" panose="02020603050405020304" pitchFamily="18" charset="0"/>
                <a:cs typeface="Times New Roman" panose="02020603050405020304" pitchFamily="18" charset="0"/>
              </a:rPr>
              <a:t>['message']</a:t>
            </a:r>
          </a:p>
          <a:p>
            <a:pPr marL="0" indent="0">
              <a:buNone/>
            </a:pP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date_submitted</a:t>
            </a:r>
            <a:r>
              <a:rPr lang="en-US" sz="7200" dirty="0">
                <a:latin typeface="Times New Roman" panose="02020603050405020304" pitchFamily="18" charset="0"/>
                <a:cs typeface="Times New Roman" panose="02020603050405020304" pitchFamily="18" charset="0"/>
              </a:rPr>
              <a:t> = </a:t>
            </a:r>
            <a:r>
              <a:rPr lang="en-US" sz="7200" dirty="0" err="1">
                <a:latin typeface="Times New Roman" panose="02020603050405020304" pitchFamily="18" charset="0"/>
                <a:cs typeface="Times New Roman" panose="02020603050405020304" pitchFamily="18" charset="0"/>
              </a:rPr>
              <a:t>datetime.datetime.now</a:t>
            </a:r>
            <a:r>
              <a:rPr lang="en-US" sz="7200" dirty="0">
                <a:latin typeface="Times New Roman" panose="02020603050405020304" pitchFamily="18" charset="0"/>
                <a:cs typeface="Times New Roman" panose="02020603050405020304" pitchFamily="18" charset="0"/>
              </a:rPr>
              <a:t>().date()</a:t>
            </a:r>
          </a:p>
          <a:p>
            <a:pPr marL="0" indent="0">
              <a:buNone/>
            </a:pPr>
            <a:endParaRPr lang="en-US" sz="7200" dirty="0">
              <a:latin typeface="Times New Roman" panose="02020603050405020304" pitchFamily="18" charset="0"/>
              <a:cs typeface="Times New Roman" panose="02020603050405020304" pitchFamily="18" charset="0"/>
            </a:endParaRPr>
          </a:p>
          <a:p>
            <a:pPr marL="0" indent="0">
              <a:buNone/>
            </a:pPr>
            <a:r>
              <a:rPr lang="en-US" sz="7200" dirty="0">
                <a:latin typeface="Times New Roman" panose="02020603050405020304" pitchFamily="18" charset="0"/>
                <a:cs typeface="Times New Roman" panose="02020603050405020304" pitchFamily="18" charset="0"/>
              </a:rPr>
              <a:t>    cursor = </a:t>
            </a:r>
            <a:r>
              <a:rPr lang="en-US" sz="7200" dirty="0" err="1">
                <a:latin typeface="Times New Roman" panose="02020603050405020304" pitchFamily="18" charset="0"/>
                <a:cs typeface="Times New Roman" panose="02020603050405020304" pitchFamily="18" charset="0"/>
              </a:rPr>
              <a:t>mydb.cursor</a:t>
            </a:r>
            <a:r>
              <a:rPr lang="en-US" sz="72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1083296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2D573-E5F8-D2E4-B8FF-C14C4B1ACC1B}"/>
              </a:ext>
            </a:extLst>
          </p:cNvPr>
          <p:cNvSpPr>
            <a:spLocks noGrp="1"/>
          </p:cNvSpPr>
          <p:nvPr>
            <p:ph idx="1"/>
          </p:nvPr>
        </p:nvSpPr>
        <p:spPr>
          <a:xfrm>
            <a:off x="457200" y="304800"/>
            <a:ext cx="8229600" cy="5211763"/>
          </a:xfrm>
        </p:spPr>
        <p:txBody>
          <a:bodyPr>
            <a:noAutofit/>
          </a:bodyPr>
          <a:lstStyle/>
          <a:p>
            <a:pPr marL="0" indent="0">
              <a:buNone/>
            </a:pP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("SELECT max(id)+1 FROM bids")</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maxid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cursor.fetchone</a:t>
            </a:r>
            <a:r>
              <a:rPr lang="en-US" sz="1800" dirty="0">
                <a:latin typeface="Times New Roman" panose="02020603050405020304" pitchFamily="18" charset="0"/>
                <a:cs typeface="Times New Roman" panose="02020603050405020304" pitchFamily="18" charset="0"/>
              </a:rPr>
              <a:t>()[0] or 1</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cursor.execute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INSERT INTO bids (id, </a:t>
            </a:r>
            <a:r>
              <a:rPr lang="en-US" sz="1800" dirty="0" err="1">
                <a:latin typeface="Times New Roman" panose="02020603050405020304" pitchFamily="18" charset="0"/>
                <a:cs typeface="Times New Roman" panose="02020603050405020304" pitchFamily="18" charset="0"/>
              </a:rPr>
              <a:t>project_id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bid_amount</a:t>
            </a:r>
            <a:r>
              <a:rPr lang="en-US" sz="1800" dirty="0">
                <a:latin typeface="Times New Roman" panose="02020603050405020304" pitchFamily="18" charset="0"/>
                <a:cs typeface="Times New Roman" panose="02020603050405020304" pitchFamily="18" charset="0"/>
              </a:rPr>
              <a:t>, timeline, message, </a:t>
            </a:r>
            <a:r>
              <a:rPr lang="en-US" sz="1800" dirty="0" err="1">
                <a:latin typeface="Times New Roman" panose="02020603050405020304" pitchFamily="18" charset="0"/>
                <a:cs typeface="Times New Roman" panose="02020603050405020304" pitchFamily="18" charset="0"/>
              </a:rPr>
              <a:t>date_submitted</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VALUES (%s, %s, %s, %s, %s, %s, %s)</a:t>
            </a:r>
          </a:p>
          <a:p>
            <a:pPr marL="0" indent="0">
              <a:buNone/>
            </a:pP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maxid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project_id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seeker_username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bid_amount</a:t>
            </a:r>
            <a:r>
              <a:rPr lang="en-US" sz="1800" dirty="0">
                <a:latin typeface="Times New Roman" panose="02020603050405020304" pitchFamily="18" charset="0"/>
                <a:cs typeface="Times New Roman" panose="02020603050405020304" pitchFamily="18" charset="0"/>
              </a:rPr>
              <a:t>, timeline, message, </a:t>
            </a:r>
            <a:r>
              <a:rPr lang="en-US" sz="1800" dirty="0" err="1">
                <a:latin typeface="Times New Roman" panose="02020603050405020304" pitchFamily="18" charset="0"/>
                <a:cs typeface="Times New Roman" panose="02020603050405020304" pitchFamily="18" charset="0"/>
              </a:rPr>
              <a:t>date_submitted</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mydb.commit</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cursor.close</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flash("Bid submitted successfully!", "success")</a:t>
            </a:r>
          </a:p>
          <a:p>
            <a:pPr marL="0" indent="0">
              <a:buNone/>
            </a:pPr>
            <a:r>
              <a:rPr lang="en-US" sz="1800" dirty="0">
                <a:latin typeface="Times New Roman" panose="02020603050405020304" pitchFamily="18" charset="0"/>
                <a:cs typeface="Times New Roman" panose="02020603050405020304" pitchFamily="18" charset="0"/>
              </a:rPr>
              <a:t>    return redirect(</a:t>
            </a:r>
            <a:r>
              <a:rPr lang="en-US" sz="1800" dirty="0" err="1">
                <a:latin typeface="Times New Roman" panose="02020603050405020304" pitchFamily="18" charset="0"/>
                <a:cs typeface="Times New Roman" panose="02020603050405020304" pitchFamily="18" charset="0"/>
              </a:rPr>
              <a:t>url_for</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all_projects</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@app.route('/logout')</a:t>
            </a:r>
          </a:p>
          <a:p>
            <a:pPr marL="0" indent="0">
              <a:buNone/>
            </a:pPr>
            <a:r>
              <a:rPr lang="en-US" sz="1800" dirty="0">
                <a:latin typeface="Times New Roman" panose="02020603050405020304" pitchFamily="18" charset="0"/>
                <a:cs typeface="Times New Roman" panose="02020603050405020304" pitchFamily="18" charset="0"/>
              </a:rPr>
              <a:t>def logout():</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session.clear</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print("Logged out successfully", 'success')</a:t>
            </a:r>
          </a:p>
          <a:p>
            <a:pPr marL="0" indent="0">
              <a:buNone/>
            </a:pPr>
            <a:r>
              <a:rPr lang="en-US" sz="1800" dirty="0">
                <a:latin typeface="Times New Roman" panose="02020603050405020304" pitchFamily="18" charset="0"/>
                <a:cs typeface="Times New Roman" panose="02020603050405020304" pitchFamily="18" charset="0"/>
              </a:rPr>
              <a:t>    return redirect(</a:t>
            </a:r>
            <a:r>
              <a:rPr lang="en-US" sz="1800" dirty="0" err="1">
                <a:latin typeface="Times New Roman" panose="02020603050405020304" pitchFamily="18" charset="0"/>
                <a:cs typeface="Times New Roman" panose="02020603050405020304" pitchFamily="18" charset="0"/>
              </a:rPr>
              <a:t>url_for</a:t>
            </a:r>
            <a:r>
              <a:rPr lang="en-US" sz="1800" dirty="0">
                <a:latin typeface="Times New Roman" panose="02020603050405020304" pitchFamily="18" charset="0"/>
                <a:cs typeface="Times New Roman" panose="02020603050405020304" pitchFamily="18" charset="0"/>
              </a:rPr>
              <a:t>('index'))</a:t>
            </a:r>
          </a:p>
          <a:p>
            <a:pPr marL="0" indent="0">
              <a:buNone/>
            </a:pPr>
            <a:r>
              <a:rPr lang="en-US" sz="1800" dirty="0">
                <a:latin typeface="Times New Roman" panose="02020603050405020304" pitchFamily="18" charset="0"/>
                <a:cs typeface="Times New Roman" panose="02020603050405020304" pitchFamily="18" charset="0"/>
              </a:rPr>
              <a:t>if __name__ == '__main__':</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app.run</a:t>
            </a:r>
            <a:r>
              <a:rPr lang="en-US" sz="1800" dirty="0">
                <a:latin typeface="Times New Roman" panose="02020603050405020304" pitchFamily="18" charset="0"/>
                <a:cs typeface="Times New Roman" panose="02020603050405020304" pitchFamily="18" charset="0"/>
              </a:rPr>
              <a:t>(port=5001)</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695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Content Placeholder 2"/>
          <p:cNvSpPr>
            <a:spLocks noGrp="1"/>
          </p:cNvSpPr>
          <p:nvPr>
            <p:ph idx="1"/>
          </p:nvPr>
        </p:nvSpPr>
        <p:spPr>
          <a:xfrm>
            <a:off x="228600" y="304800"/>
            <a:ext cx="8534400" cy="6019800"/>
          </a:xfrm>
        </p:spPr>
        <p:txBody>
          <a:bodyPr>
            <a:no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The platform offers extensive customization options for user profiles, allowing freelancers and clients to tailor their information and project requirements to specific needs. Users can create highly specific project postings with detailed criteria, enhancing the match between projects and freelancers.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Utilizes cutting-edge algorithms to accurately match freelancers' skills with project requirements, improving the efficiency and relevance of job matches. Employs AI to recommend the best freelancers or projects based on historical data and user preferences.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Features tools that automatically evaluate and rank proposals based on predefined criteria, streamlining the selection process. Provides a user-friendly interface for managing and reviewing multiple proposals, facilitating better decision-making.</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Implements state-of-the-art encryption to safeguard sensitive user data and transactions. Adds an additional layer of security with multi-factor authentication for user accounts.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gn="just">
              <a:lnSpc>
                <a:spcPct val="107000"/>
              </a:lnSpc>
              <a:spcBef>
                <a:spcPts val="0"/>
              </a:spcBef>
              <a:buNone/>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14110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805BAB-9B46-C59F-35AA-A8845821772F}"/>
              </a:ext>
            </a:extLst>
          </p:cNvPr>
          <p:cNvSpPr/>
          <p:nvPr/>
        </p:nvSpPr>
        <p:spPr>
          <a:xfrm>
            <a:off x="2362200" y="3200400"/>
            <a:ext cx="4009431" cy="769441"/>
          </a:xfrm>
          <a:prstGeom prst="rect">
            <a:avLst/>
          </a:prstGeom>
          <a:noFill/>
        </p:spPr>
        <p:txBody>
          <a:bodyPr wrap="none" lIns="91440" tIns="45720" rIns="91440" bIns="45720">
            <a:spAutoFit/>
          </a:bodyPr>
          <a:lstStyle/>
          <a:p>
            <a:pPr algn="ct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CONCLUSION</a:t>
            </a:r>
            <a:endParaRPr lang="en-IN"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584541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Content Placeholder 2"/>
          <p:cNvSpPr>
            <a:spLocks noGrp="1"/>
          </p:cNvSpPr>
          <p:nvPr>
            <p:ph idx="1"/>
          </p:nvPr>
        </p:nvSpPr>
        <p:spPr>
          <a:xfrm>
            <a:off x="228600" y="304800"/>
            <a:ext cx="8534400" cy="6019800"/>
          </a:xfrm>
        </p:spPr>
        <p:txBody>
          <a:bodyPr>
            <a:noAutofit/>
          </a:bodyPr>
          <a:lstStyle/>
          <a:p>
            <a:pPr algn="just">
              <a:lnSpc>
                <a:spcPct val="150000"/>
              </a:lnSpc>
              <a:spcBef>
                <a:spcPts val="0"/>
              </a:spcBef>
            </a:pPr>
            <a:r>
              <a:rPr lang="en-US" sz="2000" dirty="0">
                <a:effectLst/>
                <a:latin typeface="Times New Roman" panose="02020603050405020304" pitchFamily="18" charset="0"/>
                <a:ea typeface="Calibri" panose="020F0502020204030204" pitchFamily="34" charset="0"/>
              </a:rPr>
              <a:t>In conclusion, web based project bidding system for an IT Organization effectively addresses the complexities of freelance recruitment by offering a comprehensive and user-friendly platform that connects businesses with skilled developers globally. The platform enhances the hiring process through advanced features such as detailed coder profiles, a sophisticated skill-matching algorithm, and a transparent review system.</a:t>
            </a:r>
          </a:p>
          <a:p>
            <a:pPr algn="just">
              <a:lnSpc>
                <a:spcPct val="150000"/>
              </a:lnSpc>
              <a:spcBef>
                <a:spcPts val="0"/>
              </a:spcBef>
            </a:pPr>
            <a:r>
              <a:rPr lang="en-US" sz="2000" dirty="0">
                <a:effectLst/>
                <a:latin typeface="Times New Roman" panose="02020603050405020304" pitchFamily="18" charset="0"/>
                <a:ea typeface="Calibri" panose="020F0502020204030204" pitchFamily="34" charset="0"/>
              </a:rPr>
              <a:t> These features collectively streamline project posting, proposal management, and candidate selection, making it easier for companies to find and hire the right talent. Moreover, web based project bidding system ensures a secure and efficient transaction environment by incorporating robust communication tools, payment processing systems, and contract management features.</a:t>
            </a:r>
          </a:p>
          <a:p>
            <a:pPr algn="just">
              <a:lnSpc>
                <a:spcPct val="150000"/>
              </a:lnSpc>
              <a:spcBef>
                <a:spcPts val="0"/>
              </a:spcBef>
            </a:pPr>
            <a:r>
              <a:rPr lang="en-US" sz="2000" dirty="0">
                <a:effectLst/>
                <a:latin typeface="Times New Roman" panose="02020603050405020304" pitchFamily="18" charset="0"/>
                <a:ea typeface="Calibri" panose="020F0502020204030204" pitchFamily="34" charset="0"/>
              </a:rPr>
              <a:t>This facilitates seamless interactions between businesses and freelancers, ensuring clarity and security throughout the engagement process.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5333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6A3FDA-2EEB-1BA8-BE0A-20A54C8B578D}"/>
              </a:ext>
            </a:extLst>
          </p:cNvPr>
          <p:cNvSpPr/>
          <p:nvPr/>
        </p:nvSpPr>
        <p:spPr>
          <a:xfrm>
            <a:off x="921802" y="2967335"/>
            <a:ext cx="7300396" cy="769441"/>
          </a:xfrm>
          <a:prstGeom prst="rect">
            <a:avLst/>
          </a:prstGeom>
          <a:noFill/>
        </p:spPr>
        <p:txBody>
          <a:bodyPr wrap="none" lIns="91440" tIns="45720" rIns="91440" bIns="45720">
            <a:spAutoFit/>
          </a:bodyPr>
          <a:lstStyle/>
          <a:p>
            <a:pPr algn="ct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FUTURE  ENHANCEMENT</a:t>
            </a:r>
            <a:endParaRPr lang="en-IN"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4679856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Content Placeholder 2"/>
          <p:cNvSpPr>
            <a:spLocks noGrp="1"/>
          </p:cNvSpPr>
          <p:nvPr>
            <p:ph idx="1"/>
          </p:nvPr>
        </p:nvSpPr>
        <p:spPr>
          <a:xfrm>
            <a:off x="228600" y="304800"/>
            <a:ext cx="8534400" cy="6019800"/>
          </a:xfrm>
        </p:spPr>
        <p:txBody>
          <a:bodyPr>
            <a:noAutofit/>
          </a:bodyPr>
          <a:lstStyle/>
          <a:p>
            <a:pPr algn="just">
              <a:lnSpc>
                <a:spcPct val="150000"/>
              </a:lnSpc>
              <a:spcAft>
                <a:spcPts val="800"/>
              </a:spcAft>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Integrating machine learning algorithms to enhance the skill-matching process can provide more accurate and personalized recommendations, improving the relevance of freelancer matches to project requirements.</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Implementing blockchain technology for transaction verification and smart contract management can increase security and transparency, ensuring tamper-proof contracts and payment processing.</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Allowing freelancers to present their portfolios through AR can offer a more interactive and engaging way for businesses to evaluate their work, enhancing the decision-making process.</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Developing more sophisticated real-time collaboration features, such as integrated video conferencing and collaborative coding environments, can improve communication and project management between freelancers and businesses.</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0"/>
              </a:spcBef>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9608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2DD584-6467-D57C-7F03-41215009A3ED}"/>
              </a:ext>
            </a:extLst>
          </p:cNvPr>
          <p:cNvSpPr/>
          <p:nvPr/>
        </p:nvSpPr>
        <p:spPr>
          <a:xfrm>
            <a:off x="887605" y="2967335"/>
            <a:ext cx="553709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REFERENCES</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243836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Content Placeholder 2"/>
          <p:cNvSpPr>
            <a:spLocks noGrp="1"/>
          </p:cNvSpPr>
          <p:nvPr>
            <p:ph idx="1"/>
          </p:nvPr>
        </p:nvSpPr>
        <p:spPr>
          <a:xfrm>
            <a:off x="228600" y="419100"/>
            <a:ext cx="8534400" cy="6019800"/>
          </a:xfrm>
        </p:spPr>
        <p:txBody>
          <a:bodyPr>
            <a:noAutofit/>
          </a:bodyPr>
          <a:lstStyle/>
          <a:p>
            <a:pPr marL="342900" lvl="0" indent="-342900" algn="just" rtl="0">
              <a:lnSpc>
                <a:spcPct val="150000"/>
              </a:lnSpc>
              <a:buFont typeface="+mj-lt"/>
              <a:buAutoNum type="arabicPeriod"/>
            </a:pPr>
            <a:r>
              <a:rPr lang="en-US" sz="1800" dirty="0">
                <a:effectLst/>
                <a:latin typeface="Times New Roman" panose="02020603050405020304" pitchFamily="18" charset="0"/>
                <a:ea typeface="Calibri" panose="020F0502020204030204" pitchFamily="34" charset="0"/>
                <a:cs typeface="Arial" panose="020B0604020202020204" pitchFamily="34" charset="0"/>
              </a:rPr>
              <a:t>I. Rauf &amp; M.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Petre</a:t>
            </a:r>
            <a:r>
              <a:rPr lang="en-US" sz="1800" dirty="0">
                <a:effectLst/>
                <a:latin typeface="Times New Roman" panose="02020603050405020304" pitchFamily="18" charset="0"/>
                <a:ea typeface="Calibri" panose="020F0502020204030204" pitchFamily="34" charset="0"/>
                <a:cs typeface="Arial" panose="020B0604020202020204" pitchFamily="34" charset="0"/>
              </a:rPr>
              <a:t>, "Security Thinking in Online Freelance Software Development," IEEE, 2023. https://doi.org/10.1109/ICSE-SEIS58686.2023.00008</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en-US" sz="1800" dirty="0">
                <a:effectLst/>
                <a:latin typeface="Times New Roman" panose="02020603050405020304" pitchFamily="18" charset="0"/>
                <a:ea typeface="Calibri" panose="020F0502020204030204" pitchFamily="34" charset="0"/>
                <a:cs typeface="Arial" panose="020B0604020202020204" pitchFamily="34" charset="0"/>
              </a:rPr>
              <a:t>B.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Pallam</a:t>
            </a:r>
            <a:r>
              <a:rPr lang="en-US" sz="1800" dirty="0">
                <a:effectLst/>
                <a:latin typeface="Times New Roman" panose="02020603050405020304" pitchFamily="18" charset="0"/>
                <a:ea typeface="Calibri" panose="020F0502020204030204" pitchFamily="34" charset="0"/>
                <a:cs typeface="Arial" panose="020B0604020202020204" pitchFamily="34" charset="0"/>
              </a:rPr>
              <a:t> &amp; M. M. Gore, "Boomerang: Blockchain-based Freelance Paradigm on Hyperledger," IEEE, 2019. https://doi.org/10.1109/ICCCNT45670.2019.8944572</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mj-lt"/>
              <a:buAutoNum type="arabicPeriod"/>
            </a:pPr>
            <a:r>
              <a:rPr lang="en-US" sz="1800" dirty="0">
                <a:effectLst/>
                <a:latin typeface="Times New Roman" panose="02020603050405020304" pitchFamily="18" charset="0"/>
                <a:ea typeface="Calibri" panose="020F0502020204030204" pitchFamily="34" charset="0"/>
                <a:cs typeface="Arial" panose="020B0604020202020204" pitchFamily="34" charset="0"/>
              </a:rPr>
              <a:t>C. B. A. Khan &amp; A. Ahsan, "Recommended Configuration Management Practices for Freelance Software Developers," IEEE, 2014. https://doi.org/10.1109/ICSESS.2014.6933524</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0">
              <a:lnSpc>
                <a:spcPct val="150000"/>
              </a:lnSpc>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cs typeface="Arial" panose="020B0604020202020204" pitchFamily="34" charset="0"/>
              </a:rPr>
              <a:t>Python: "Python Crash Course" offers a comprehensive introduction to Python programming.</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cs typeface="Arial" panose="020B0604020202020204" pitchFamily="34" charset="0"/>
              </a:rPr>
              <a:t>Flask: "Flask Web Development" provides detailed guidance on building web applications with Flask.</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cs typeface="Arial" panose="020B0604020202020204" pitchFamily="34" charset="0"/>
              </a:rPr>
              <a:t>MySQL: "Learning MySQL" is a practical guide to mastering MySQL database management.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0"/>
              </a:spcBef>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1156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title"/>
          </p:nvPr>
        </p:nvSpPr>
        <p:spPr>
          <a:xfrm>
            <a:off x="470899" y="228600"/>
            <a:ext cx="8229600" cy="838200"/>
          </a:xfrm>
        </p:spPr>
        <p:txBody>
          <a:bodyPr>
            <a:normAutofit/>
          </a:bodyPr>
          <a:lstStyle/>
          <a:p>
            <a:r>
              <a:rPr lang="en-US" sz="4000" b="1" dirty="0">
                <a:solidFill>
                  <a:srgbClr val="339966"/>
                </a:solidFill>
                <a:latin typeface="Times New Roman" panose="02020603050405020304" pitchFamily="18" charset="0"/>
                <a:cs typeface="Times New Roman" panose="02020603050405020304" pitchFamily="18" charset="0"/>
              </a:rPr>
              <a:t>Organization Name and Address </a:t>
            </a:r>
            <a:r>
              <a:rPr lang="en-US" dirty="0"/>
              <a:t> </a:t>
            </a:r>
          </a:p>
        </p:txBody>
      </p:sp>
      <p:sp>
        <p:nvSpPr>
          <p:cNvPr id="1048601" name="Content Placeholder 2"/>
          <p:cNvSpPr>
            <a:spLocks noGrp="1"/>
          </p:cNvSpPr>
          <p:nvPr>
            <p:ph idx="1"/>
          </p:nvPr>
        </p:nvSpPr>
        <p:spPr>
          <a:xfrm>
            <a:off x="457200" y="990600"/>
            <a:ext cx="8229600" cy="5486400"/>
          </a:xfrm>
        </p:spPr>
        <p:txBody>
          <a:bodyPr/>
          <a:lstStyle/>
          <a:p>
            <a:pPr algn="ctr">
              <a:buNone/>
            </a:pPr>
            <a:endParaRPr lang="en-US" sz="3600" b="1" dirty="0">
              <a:latin typeface="Times New Roman" pitchFamily="18" charset="0"/>
              <a:cs typeface="Times New Roman" pitchFamily="18" charset="0"/>
            </a:endParaRPr>
          </a:p>
          <a:p>
            <a:pPr algn="ctr">
              <a:buNone/>
            </a:pPr>
            <a:endParaRPr lang="en-US" sz="3600" b="1" dirty="0">
              <a:latin typeface="Times New Roman" pitchFamily="18" charset="0"/>
              <a:cs typeface="Times New Roman" pitchFamily="18" charset="0"/>
            </a:endParaRPr>
          </a:p>
          <a:p>
            <a:pPr algn="ctr">
              <a:buNone/>
            </a:pPr>
            <a:endParaRPr lang="en-US" sz="2800" dirty="0">
              <a:latin typeface="Times New Roman" pitchFamily="18" charset="0"/>
              <a:cs typeface="Times New Roman" pitchFamily="18" charset="0"/>
            </a:endParaRPr>
          </a:p>
          <a:p>
            <a:pPr algn="ctr">
              <a:buNone/>
            </a:pPr>
            <a:r>
              <a:rPr lang="en-US" sz="2300" b="1" dirty="0">
                <a:latin typeface="Times New Roman" pitchFamily="18" charset="0"/>
                <a:cs typeface="Times New Roman" pitchFamily="18" charset="0"/>
              </a:rPr>
              <a:t>Genial Digitech Pvt. Ltd.</a:t>
            </a:r>
          </a:p>
          <a:p>
            <a:pPr algn="ctr">
              <a:buNone/>
            </a:pPr>
            <a:r>
              <a:rPr lang="en-US" sz="2300" dirty="0">
                <a:latin typeface="Times New Roman" pitchFamily="18" charset="0"/>
                <a:cs typeface="Times New Roman" pitchFamily="18" charset="0"/>
              </a:rPr>
              <a:t>Plot no 531, MERRYDALE, F1, </a:t>
            </a:r>
            <a:r>
              <a:rPr lang="en-US" sz="2300" dirty="0" err="1">
                <a:latin typeface="Times New Roman" pitchFamily="18" charset="0"/>
                <a:cs typeface="Times New Roman" pitchFamily="18" charset="0"/>
              </a:rPr>
              <a:t>Sivaraman</a:t>
            </a:r>
            <a:r>
              <a:rPr lang="en-US" sz="2300" dirty="0">
                <a:latin typeface="Times New Roman" pitchFamily="18" charset="0"/>
                <a:cs typeface="Times New Roman" pitchFamily="18" charset="0"/>
              </a:rPr>
              <a:t> Street, </a:t>
            </a:r>
          </a:p>
          <a:p>
            <a:pPr algn="ctr">
              <a:buNone/>
            </a:pPr>
            <a:r>
              <a:rPr lang="en-US" sz="2300" dirty="0">
                <a:latin typeface="Times New Roman" pitchFamily="18" charset="0"/>
                <a:cs typeface="Times New Roman" pitchFamily="18" charset="0"/>
              </a:rPr>
              <a:t>Ram Nagar North Extension, </a:t>
            </a:r>
          </a:p>
          <a:p>
            <a:pPr algn="ctr">
              <a:buNone/>
            </a:pPr>
            <a:r>
              <a:rPr lang="en-US" sz="2300" dirty="0" err="1">
                <a:latin typeface="Times New Roman" pitchFamily="18" charset="0"/>
                <a:cs typeface="Times New Roman" pitchFamily="18" charset="0"/>
              </a:rPr>
              <a:t>Madipakam</a:t>
            </a:r>
            <a:r>
              <a:rPr lang="en-US" sz="2300" dirty="0">
                <a:latin typeface="Times New Roman" pitchFamily="18" charset="0"/>
                <a:cs typeface="Times New Roman" pitchFamily="18" charset="0"/>
              </a:rPr>
              <a:t>, </a:t>
            </a:r>
          </a:p>
          <a:p>
            <a:pPr algn="ctr">
              <a:buNone/>
            </a:pPr>
            <a:r>
              <a:rPr lang="en-US" sz="2300" dirty="0">
                <a:latin typeface="Times New Roman" pitchFamily="18" charset="0"/>
                <a:cs typeface="Times New Roman" pitchFamily="18" charset="0"/>
              </a:rPr>
              <a:t>Chennai 600 091, </a:t>
            </a:r>
            <a:r>
              <a:rPr lang="en-US" sz="2300" dirty="0" err="1">
                <a:latin typeface="Times New Roman" pitchFamily="18" charset="0"/>
                <a:cs typeface="Times New Roman" pitchFamily="18" charset="0"/>
              </a:rPr>
              <a:t>Tamilnadu</a:t>
            </a:r>
            <a:r>
              <a:rPr lang="en-US" sz="2300" dirty="0">
                <a:latin typeface="Times New Roman" pitchFamily="18" charset="0"/>
                <a:cs typeface="Times New Roman" pitchFamily="18" charset="0"/>
              </a:rPr>
              <a:t>, India.</a:t>
            </a:r>
            <a:endParaRPr lang="it-IT" sz="2300" dirty="0">
              <a:latin typeface="Times New Roman" pitchFamily="18" charset="0"/>
              <a:cs typeface="Times New Roman" pitchFamily="18" charset="0"/>
            </a:endParaRPr>
          </a:p>
          <a:p>
            <a:pPr algn="ctr">
              <a:buNone/>
            </a:pPr>
            <a:r>
              <a:rPr lang="it-IT" sz="2300" dirty="0">
                <a:latin typeface="Times New Roman" pitchFamily="18" charset="0"/>
                <a:cs typeface="Times New Roman" pitchFamily="18" charset="0"/>
              </a:rPr>
              <a:t>Website : www.genialdigitech.com </a:t>
            </a:r>
          </a:p>
          <a:p>
            <a:pPr algn="ctr">
              <a:buNone/>
            </a:pPr>
            <a:r>
              <a:rPr lang="it-IT" sz="2300" dirty="0">
                <a:latin typeface="Times New Roman" pitchFamily="18" charset="0"/>
                <a:cs typeface="Times New Roman" pitchFamily="18" charset="0"/>
              </a:rPr>
              <a:t>Email : </a:t>
            </a:r>
            <a:r>
              <a:rPr lang="it-IT" sz="2300" dirty="0">
                <a:latin typeface="Times New Roman" pitchFamily="18" charset="0"/>
                <a:cs typeface="Times New Roman" pitchFamily="18" charset="0"/>
                <a:hlinkClick r:id="rId2"/>
              </a:rPr>
              <a:t>info@genialdigitech.com</a:t>
            </a:r>
            <a:endParaRPr lang="it-IT" sz="2300" dirty="0">
              <a:latin typeface="Times New Roman" pitchFamily="18" charset="0"/>
              <a:cs typeface="Times New Roman" pitchFamily="18" charset="0"/>
            </a:endParaRPr>
          </a:p>
          <a:p>
            <a:pPr algn="ctr">
              <a:buNone/>
            </a:pPr>
            <a:r>
              <a:rPr lang="it-IT" sz="2300" dirty="0">
                <a:latin typeface="Times New Roman" pitchFamily="18" charset="0"/>
                <a:cs typeface="Times New Roman" pitchFamily="18" charset="0"/>
              </a:rPr>
              <a:t>Phone : 044 4208 5859</a:t>
            </a:r>
            <a:endParaRPr lang="en-US" sz="2300" dirty="0">
              <a:latin typeface="Times New Roman" pitchFamily="18" charset="0"/>
              <a:cs typeface="Times New Roman"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2667000" y="1447801"/>
            <a:ext cx="3810000" cy="1066164"/>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7CF1B7-4577-4CE9-5A8F-ECC6F32524A8}"/>
              </a:ext>
            </a:extLst>
          </p:cNvPr>
          <p:cNvSpPr txBox="1"/>
          <p:nvPr/>
        </p:nvSpPr>
        <p:spPr>
          <a:xfrm>
            <a:off x="2209800" y="2967335"/>
            <a:ext cx="4572000" cy="923330"/>
          </a:xfrm>
          <a:prstGeom prst="rect">
            <a:avLst/>
          </a:prstGeom>
          <a:noFill/>
        </p:spPr>
        <p:txBody>
          <a:bodyPr wrap="square">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itchFamily="18" charset="0"/>
                <a:cs typeface="Times New Roman" pitchFamily="18" charset="0"/>
              </a:rPr>
              <a:t>Thank You</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B71B58-2E73-FD6B-F576-5CD2322442C0}"/>
              </a:ext>
            </a:extLst>
          </p:cNvPr>
          <p:cNvSpPr/>
          <p:nvPr/>
        </p:nvSpPr>
        <p:spPr>
          <a:xfrm>
            <a:off x="831238" y="2967335"/>
            <a:ext cx="7616700" cy="861774"/>
          </a:xfrm>
          <a:prstGeom prst="rect">
            <a:avLst/>
          </a:prstGeom>
          <a:noFill/>
        </p:spPr>
        <p:txBody>
          <a:bodyPr wrap="none" lIns="91440" tIns="45720" rIns="91440" bIns="45720">
            <a:spAutoFit/>
          </a:bodyPr>
          <a:lstStyle/>
          <a:p>
            <a:pPr algn="ctr"/>
            <a:r>
              <a:rPr lang="en-US" sz="5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itchFamily="18" charset="0"/>
              </a:rPr>
              <a:t>PROPOSED PLATFORM </a:t>
            </a:r>
            <a:endParaRPr lang="en-IN" sz="5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1880</TotalTime>
  <Words>5053</Words>
  <Application>Microsoft Office PowerPoint</Application>
  <PresentationFormat>On-screen Show (4:3)</PresentationFormat>
  <Paragraphs>734</Paragraphs>
  <Slides>87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Courier New</vt:lpstr>
      <vt:lpstr>Symbol</vt:lpstr>
      <vt:lpstr>Times New Roman</vt:lpstr>
      <vt:lpstr>Office Theme</vt:lpstr>
      <vt:lpstr>WEB BASED PROJECT BIDDING SYSTEM FOR AN IT ORGANIZATION  Presented by Ms. A. Fameeha Zeenath (Reg No:820323622019) Final Year-MCA  Under the Supervision of Dr. A. Suganthi MCA.,M.Phil.,Ph.D., Assistant Professor Department of Computer Applications A.V.C. College of Engineering, Mannampandal, Mayiladuthurai-609305</vt:lpstr>
      <vt:lpstr>PROBLEM STATEMENT </vt:lpstr>
      <vt:lpstr>PROBLEM STATEMENT</vt:lpstr>
      <vt:lpstr>PROBLEM STATEMENT</vt:lpstr>
      <vt:lpstr>PowerPoint Presentation</vt:lpstr>
      <vt:lpstr>PowerPoint Presentation</vt:lpstr>
      <vt:lpstr>PowerPoint Presentation</vt:lpstr>
      <vt:lpstr>PowerPoint Presentation</vt:lpstr>
      <vt:lpstr>PowerPoint Presentation</vt:lpstr>
      <vt:lpstr> PROPOSED PLATFORM </vt:lpstr>
      <vt:lpstr>PowerPoint Presentation</vt:lpstr>
      <vt:lpstr>PowerPoint Presentation</vt:lpstr>
      <vt:lpstr>MODULE IDENTIFICATION</vt:lpstr>
      <vt:lpstr>PowerPoint Presentation</vt:lpstr>
      <vt:lpstr>MODULE IDENTIFICATION</vt:lpstr>
      <vt:lpstr>PowerPoint Presentation</vt:lpstr>
      <vt:lpstr>1. Registration Module </vt:lpstr>
      <vt:lpstr>PowerPoint Presentation</vt:lpstr>
      <vt:lpstr>PowerPoint Presentation</vt:lpstr>
      <vt:lpstr>PowerPoint Presentation</vt:lpstr>
      <vt:lpstr>PowerPoint Presentation</vt:lpstr>
      <vt:lpstr>PowerPoint Presentation</vt:lpstr>
      <vt:lpstr>PowerPoint Presentation</vt:lpstr>
      <vt:lpstr>USE CASE DIAGRAM</vt:lpstr>
      <vt:lpstr>CLASS DIAGRAM</vt:lpstr>
      <vt:lpstr>SEQUENCE DIAGRAM</vt:lpstr>
      <vt:lpstr>ACTIVITY DIAGRAM</vt:lpstr>
      <vt:lpstr>COMPONENT DIAGRAM</vt:lpstr>
      <vt:lpstr>PowerPoint Presentation</vt:lpstr>
      <vt:lpstr>PowerPoint Presentation</vt:lpstr>
      <vt:lpstr>DATABASE  DESIGN</vt:lpstr>
      <vt:lpstr>DATABASE  DESIGN</vt:lpstr>
      <vt:lpstr>DATABASE  DESIGN</vt:lpstr>
      <vt:lpstr>DATABASE  DESIGN</vt:lpstr>
      <vt:lpstr>DATABASE  DESIGN</vt:lpstr>
      <vt:lpstr>DATABASE  DESIGN</vt:lpstr>
      <vt:lpstr>DATABASE  DESIGN</vt:lpstr>
      <vt:lpstr>DATABASE  DESIGN</vt:lpstr>
      <vt:lpstr>DATABASE  DESIGN</vt:lpstr>
      <vt:lpstr>DATABASE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 Name and Address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ENABLED PLACEMENT PORTAL FOR AN EDUCATIONAL INSTITUTION</dc:title>
  <dc:creator>apple</dc:creator>
  <cp:lastModifiedBy>Fameeha Zeenath</cp:lastModifiedBy>
  <cp:revision>77</cp:revision>
  <dcterms:created xsi:type="dcterms:W3CDTF">2021-02-19T05:17:02Z</dcterms:created>
  <dcterms:modified xsi:type="dcterms:W3CDTF">2025-08-02T03:28:06Z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4310f0fe15974b2f928648764b75b872</vt:lpwstr>
  </property>
</Properties>
</file>